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7"/>
  </p:notesMasterIdLst>
  <p:sldIdLst>
    <p:sldId id="294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92" r:id="rId13"/>
    <p:sldId id="291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89" r:id="rId24"/>
    <p:sldId id="304" r:id="rId25"/>
    <p:sldId id="305" r:id="rId26"/>
    <p:sldId id="306" r:id="rId27"/>
    <p:sldId id="293" r:id="rId28"/>
    <p:sldId id="307" r:id="rId29"/>
    <p:sldId id="308" r:id="rId30"/>
    <p:sldId id="309" r:id="rId31"/>
    <p:sldId id="310" r:id="rId32"/>
    <p:sldId id="276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275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how.com/Imagem:Build-a-Personal-Desktop-Computer-Step-1.jpg" TargetMode="External"/><Relationship Id="rId2" Type="http://schemas.openxmlformats.org/officeDocument/2006/relationships/hyperlink" Target="http://pt.wikihow.com/Montar-um-P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.wav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audio" Target="../media/audio3.wav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pt.wikihow.com/Imagem:Build-a-Personal-Desktop-Computer-Step-2.jpg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pt.wikihow.com/Imagem:Build-a-Personal-Desktop-Computer-Step-3.jpg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pt.wikihow.com/Imagem:Build-a-Personal-Desktop-Computer-Step-4.jpg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pt.wikihow.com/Imagem:Build-a-Personal-Desktop-Computer-Step-5.jpg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pt.wikihow.com/Imagem:Build-a-Personal-Desktop-Computer-Step-6.jpg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pt.wikihow.com/Imagem:Build-a-Personal-Desktop-Computer-Step-7.jp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pt.wikihow.com/Imagem:Build-a-Personal-Desktop-Computer-Step-8.jp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754701" y="326720"/>
            <a:ext cx="297191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MONTANDO UM PC, SETUP E FERRAMENTAS 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TRAINE\SO\pfronta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456" y="404665"/>
            <a:ext cx="4038600" cy="1514475"/>
          </a:xfrm>
          <a:prstGeom prst="rect">
            <a:avLst/>
          </a:prstGeom>
          <a:noFill/>
        </p:spPr>
      </p:pic>
      <p:pic>
        <p:nvPicPr>
          <p:cNvPr id="21507" name="Picture 3" descr="C:\TRAINE\SO\pfrontal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203" y="836713"/>
            <a:ext cx="2311400" cy="1495425"/>
          </a:xfrm>
          <a:prstGeom prst="rect">
            <a:avLst/>
          </a:prstGeom>
          <a:noFill/>
        </p:spPr>
      </p:pic>
      <p:pic>
        <p:nvPicPr>
          <p:cNvPr id="21508" name="Picture 4" descr="C:\TRAINE\SO\pfrontal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3765" y="2996952"/>
            <a:ext cx="3657600" cy="1819656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881743" y="5438392"/>
            <a:ext cx="9786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OBS: Identificar na Placa Mãe o pino 1, do conector mencionado acima, que pode ser uma marca branca na Placa Mãe ou o Número 1, sendo este pino positivo, as cores fortes do conectores </a:t>
            </a:r>
            <a:r>
              <a:rPr lang="pt-BR" dirty="0" err="1"/>
              <a:t>hDD</a:t>
            </a:r>
            <a:r>
              <a:rPr lang="pt-BR" dirty="0"/>
              <a:t> LED e POWER SW, faz referencia ao positivo e branco negativo.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FUNCIONAMENTO COMPUTADOR A NÍVEL DE SOFTWARE E HARDWARE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387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/>
        </p:nvCxnSpPr>
        <p:spPr>
          <a:xfrm flipV="1">
            <a:off x="2062902" y="1432678"/>
            <a:ext cx="1929978" cy="212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05947C87-A87A-43E1-A0C7-BAE6B5707D2C}"/>
              </a:ext>
            </a:extLst>
          </p:cNvPr>
          <p:cNvSpPr txBox="1">
            <a:spLocks/>
          </p:cNvSpPr>
          <p:nvPr/>
        </p:nvSpPr>
        <p:spPr>
          <a:xfrm>
            <a:off x="3674716" y="43469"/>
            <a:ext cx="6295565" cy="278606"/>
          </a:xfrm>
          <a:prstGeom prst="rect">
            <a:avLst/>
          </a:prstGeom>
        </p:spPr>
        <p:txBody>
          <a:bodyPr/>
          <a:lstStyle/>
          <a:p>
            <a:pPr marL="257175" indent="-257175">
              <a:spcBef>
                <a:spcPct val="20000"/>
              </a:spcBef>
              <a:defRPr/>
            </a:pPr>
            <a:r>
              <a:rPr lang="pt-BR" sz="2400" b="1" kern="0" dirty="0">
                <a:solidFill>
                  <a:schemeClr val="tx2"/>
                </a:solidFill>
                <a:latin typeface="+mj-lt"/>
              </a:rPr>
              <a:t>Funcionamento Hardware e os dispositivos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643783" y="1353233"/>
            <a:ext cx="1190519" cy="468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Power</a:t>
            </a:r>
            <a:endParaRPr lang="pt-BR" sz="2400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992880" y="1198607"/>
            <a:ext cx="271959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Fonte de Alimentação</a:t>
            </a:r>
            <a:endParaRPr lang="pt-BR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712471" y="1432678"/>
            <a:ext cx="1929978" cy="81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8642449" y="2247294"/>
            <a:ext cx="1628972" cy="374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Processador</a:t>
            </a:r>
            <a:endParaRPr lang="pt-BR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5893747" y="2530168"/>
            <a:ext cx="2750071" cy="18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4918902" y="2530168"/>
            <a:ext cx="867545" cy="374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Cache</a:t>
            </a:r>
            <a:endParaRPr lang="pt-BR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to 17"/>
          <p:cNvCxnSpPr>
            <a:endCxn id="20" idx="0"/>
          </p:cNvCxnSpPr>
          <p:nvPr/>
        </p:nvCxnSpPr>
        <p:spPr>
          <a:xfrm flipH="1">
            <a:off x="2215776" y="2813042"/>
            <a:ext cx="2703126" cy="112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1844520" y="3935764"/>
            <a:ext cx="742511" cy="374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Ram</a:t>
            </a:r>
            <a:endParaRPr lang="pt-BR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Conector reto 21"/>
          <p:cNvCxnSpPr>
            <a:stCxn id="24" idx="1"/>
          </p:cNvCxnSpPr>
          <p:nvPr/>
        </p:nvCxnSpPr>
        <p:spPr>
          <a:xfrm flipH="1" flipV="1">
            <a:off x="2641318" y="4213984"/>
            <a:ext cx="2894615" cy="290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5535933" y="4309969"/>
            <a:ext cx="380918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Dispositivos de entrada e saída</a:t>
            </a:r>
            <a:endParaRPr lang="pt-BR" dirty="0">
              <a:effectLst/>
              <a:latin typeface="Bodoni MT Black" panose="02070A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0" y="4729013"/>
            <a:ext cx="11262360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Dicas Úteis: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O mesmo ao ligar emiti um BIP, indicando que a BIOS </a:t>
            </a:r>
            <a:r>
              <a:rPr lang="pt-B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Startou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Checar via Teclado, pressionando a tecla </a:t>
            </a:r>
            <a:r>
              <a:rPr lang="pt-BR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Capsloock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, se esta atenuar de acessa para apagada ou vice-versa é sinal que o primeiro passo a nível de Software aconteceu.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Se o citado anteriormente não acontecer, sacar memória(s), se der um Bip compassado e contínuo é sinal que Placa Mãe e Processador estão OK.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>
            <a:extLst>
              <a:ext uri="{FF2B5EF4-FFF2-40B4-BE49-F238E27FC236}">
                <a16:creationId xmlns:a16="http://schemas.microsoft.com/office/drawing/2014/main" id="{05947C87-A87A-43E1-A0C7-BAE6B5707D2C}"/>
              </a:ext>
            </a:extLst>
          </p:cNvPr>
          <p:cNvSpPr txBox="1">
            <a:spLocks/>
          </p:cNvSpPr>
          <p:nvPr/>
        </p:nvSpPr>
        <p:spPr>
          <a:xfrm>
            <a:off x="4299556" y="0"/>
            <a:ext cx="6295565" cy="278606"/>
          </a:xfrm>
          <a:prstGeom prst="rect">
            <a:avLst/>
          </a:prstGeom>
        </p:spPr>
        <p:txBody>
          <a:bodyPr/>
          <a:lstStyle/>
          <a:p>
            <a:pPr marL="257175" indent="-257175">
              <a:spcBef>
                <a:spcPct val="20000"/>
              </a:spcBef>
              <a:defRPr/>
            </a:pPr>
            <a:r>
              <a:rPr lang="pt-BR" sz="2400" b="1" kern="0" dirty="0">
                <a:solidFill>
                  <a:schemeClr val="tx2"/>
                </a:solidFill>
                <a:latin typeface="+mj-lt"/>
              </a:rPr>
              <a:t>Funcionamento Software</a:t>
            </a:r>
          </a:p>
        </p:txBody>
      </p:sp>
      <p:pic>
        <p:nvPicPr>
          <p:cNvPr id="3" name="Picture 2" descr="https://img2.ibxk.com.br/materias/11266/46397.jpg?w=700">
            <a:extLst>
              <a:ext uri="{FF2B5EF4-FFF2-40B4-BE49-F238E27FC236}">
                <a16:creationId xmlns:a16="http://schemas.microsoft.com/office/drawing/2014/main" id="{35DE2A7B-E53C-4A54-87BE-B4A4104D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5870"/>
            <a:ext cx="9692640" cy="503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Setup básico</a:t>
            </a:r>
          </a:p>
        </p:txBody>
      </p:sp>
      <p:sp>
        <p:nvSpPr>
          <p:cNvPr id="482307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444816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u="none"/>
              <a:t>Para montar um computador não é necessário ser um especialista em CMOS Setup. Basta utilizar a configuração básica, que consiste nas seguintes etapas:</a:t>
            </a:r>
          </a:p>
          <a:p>
            <a:r>
              <a:rPr lang="en-US" u="none"/>
              <a:t>1) Usar a auto-configuação de fábrica</a:t>
            </a:r>
          </a:p>
          <a:p>
            <a:r>
              <a:rPr lang="en-US" u="none"/>
              <a:t>2) Acertar data e hora</a:t>
            </a:r>
          </a:p>
          <a:p>
            <a:r>
              <a:rPr lang="en-US" u="none"/>
              <a:t>3) Declarar os dispositivos IDE como “automáticos”</a:t>
            </a:r>
          </a:p>
          <a:p>
            <a:r>
              <a:rPr lang="en-US" u="none"/>
              <a:t>4) Definir a seqüência de boot</a:t>
            </a:r>
          </a:p>
          <a:p>
            <a:r>
              <a:rPr lang="en-US" u="none"/>
              <a:t>5) Desativar as interfaces onboard que não serão usadas</a:t>
            </a:r>
          </a:p>
          <a:p>
            <a:r>
              <a:rPr lang="en-US" u="none"/>
              <a:t>6) Indicar a velocidade das memórias e do processador</a:t>
            </a:r>
          </a:p>
          <a:p>
            <a:r>
              <a:rPr lang="en-US" u="none"/>
              <a:t>7) Salvar e sair</a:t>
            </a:r>
            <a:endParaRPr lang="pt-BR" u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Ativando o Setup</a:t>
            </a: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546416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u="none"/>
              <a:t>Ligue e aguarde até que seja apresentada na tela uma mensagem que indica a tecla que deve ser pressionada para executar o CMOS Setup. Na esmagadora maioria dos casos este mensagem é:</a:t>
            </a:r>
          </a:p>
          <a:p>
            <a:r>
              <a:rPr lang="en-US" b="1" u="none">
                <a:solidFill>
                  <a:srgbClr val="FFFF00"/>
                </a:solidFill>
              </a:rPr>
              <a:t>PRESS DEL TO ENTER SETUP</a:t>
            </a:r>
          </a:p>
          <a:p>
            <a:r>
              <a:rPr lang="en-US" u="none"/>
              <a:t>Seja qual for o caso, o manual da placa de CPU sempre traz instruções sobre como executar o Setup. Por exemplo, você pode encontrar uma placa que não apresente mensagem alguma na tela, e que no seu manual esteja explicado que para executar o Setup é preciso pressionar CONTROL-F2. O uso de uma combinação não usual serve para espantar curiosos. </a:t>
            </a:r>
          </a:p>
          <a:p>
            <a:r>
              <a:rPr lang="en-US" u="none"/>
              <a:t>Existem algumas placas onde a ativação do Setup é feita por um jumper. É preciso desligar o computador, posicionar o jumper e ligá-lo novamente. O computador entrará diretamente no Setup. Depois de fazer as alterações e salvá-las é preciso desligar o computador e colocar o jumper na posição original. Seja como for, consulte sempre o manual da placa de CPU. </a:t>
            </a:r>
          </a:p>
          <a:p>
            <a:endParaRPr lang="pt-BR" u="none"/>
          </a:p>
        </p:txBody>
      </p:sp>
      <p:pic>
        <p:nvPicPr>
          <p:cNvPr id="483336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Som gravado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7584" y="171450"/>
            <a:ext cx="40640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83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83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333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33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Exemplo de Setup</a:t>
            </a:r>
          </a:p>
        </p:txBody>
      </p:sp>
      <p:pic>
        <p:nvPicPr>
          <p:cNvPr id="484362" name="Picture 10" descr="slide0004_image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90600"/>
            <a:ext cx="109728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Award e AMI</a:t>
            </a:r>
          </a:p>
        </p:txBody>
      </p:sp>
      <p:sp>
        <p:nvSpPr>
          <p:cNvPr id="485379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241616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u="none"/>
              <a:t>Os dois principais fabricantes de BIOS e Setups são a Award e a AMI. Cada um deles possui um programa básico que é personalizado para cada modelo de placa de CPU. Existem portanto muitas semelhanças, mas também muitas diferenças. </a:t>
            </a:r>
          </a:p>
          <a:p>
            <a:r>
              <a:rPr lang="en-US" u="none"/>
              <a:t>O Setup sempre apresenta na parte inferior da tela, as teclas que devem ser pressionadas para operá-lo. Normalmente as teclas são as seguintes: </a:t>
            </a:r>
          </a:p>
          <a:p>
            <a:r>
              <a:rPr lang="en-US" u="none">
                <a:solidFill>
                  <a:srgbClr val="FFFF00"/>
                </a:solidFill>
              </a:rPr>
              <a:t>Setas</a:t>
            </a:r>
            <a:r>
              <a:rPr lang="en-US" u="none"/>
              <a:t> ou </a:t>
            </a:r>
            <a:r>
              <a:rPr lang="en-US" u="none">
                <a:solidFill>
                  <a:srgbClr val="FFFF00"/>
                </a:solidFill>
              </a:rPr>
              <a:t>TAB</a:t>
            </a:r>
            <a:r>
              <a:rPr lang="en-US" u="none"/>
              <a:t>, apra selecionar o campo a ser modificado</a:t>
            </a:r>
          </a:p>
          <a:p>
            <a:r>
              <a:rPr lang="en-US" u="none">
                <a:solidFill>
                  <a:srgbClr val="FFFF00"/>
                </a:solidFill>
              </a:rPr>
              <a:t>ENTER</a:t>
            </a:r>
            <a:r>
              <a:rPr lang="en-US" u="none"/>
              <a:t>, para entrar em um menu</a:t>
            </a:r>
          </a:p>
          <a:p>
            <a:r>
              <a:rPr lang="en-US" u="none">
                <a:solidFill>
                  <a:srgbClr val="FFFF00"/>
                </a:solidFill>
              </a:rPr>
              <a:t>+</a:t>
            </a:r>
            <a:r>
              <a:rPr lang="en-US" u="none"/>
              <a:t>, </a:t>
            </a:r>
            <a:r>
              <a:rPr lang="en-US" u="none">
                <a:solidFill>
                  <a:srgbClr val="FFFF00"/>
                </a:solidFill>
              </a:rPr>
              <a:t>-</a:t>
            </a:r>
            <a:r>
              <a:rPr lang="en-US" u="none"/>
              <a:t>, </a:t>
            </a:r>
            <a:r>
              <a:rPr lang="en-US" u="none">
                <a:solidFill>
                  <a:srgbClr val="FFFF00"/>
                </a:solidFill>
              </a:rPr>
              <a:t>Page Up</a:t>
            </a:r>
            <a:r>
              <a:rPr lang="en-US" u="none"/>
              <a:t> e </a:t>
            </a:r>
            <a:r>
              <a:rPr lang="en-US" u="none">
                <a:solidFill>
                  <a:srgbClr val="FFFF00"/>
                </a:solidFill>
              </a:rPr>
              <a:t>Page Down</a:t>
            </a:r>
            <a:r>
              <a:rPr lang="en-US" u="none"/>
              <a:t> para modificar</a:t>
            </a:r>
          </a:p>
          <a:p>
            <a:r>
              <a:rPr lang="en-US" u="none">
                <a:solidFill>
                  <a:srgbClr val="FFFF00"/>
                </a:solidFill>
              </a:rPr>
              <a:t>F10</a:t>
            </a:r>
            <a:r>
              <a:rPr lang="en-US" u="none"/>
              <a:t>, para salvar e sair</a:t>
            </a:r>
          </a:p>
          <a:p>
            <a:r>
              <a:rPr lang="en-US" u="none">
                <a:solidFill>
                  <a:srgbClr val="FFFF00"/>
                </a:solidFill>
              </a:rPr>
              <a:t>ESC</a:t>
            </a:r>
            <a:r>
              <a:rPr lang="en-US" u="none"/>
              <a:t> para cancelar</a:t>
            </a:r>
            <a:endParaRPr lang="pt-BR" u="non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As seções do Setup</a:t>
            </a:r>
          </a:p>
        </p:txBody>
      </p:sp>
      <p:sp>
        <p:nvSpPr>
          <p:cNvPr id="486403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444816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Normalmente encontramos no Setup as seguintes seções:</a:t>
            </a:r>
          </a:p>
          <a:p>
            <a:r>
              <a:rPr lang="en-US" sz="1600" u="none">
                <a:solidFill>
                  <a:srgbClr val="FFFF00"/>
                </a:solidFill>
              </a:rPr>
              <a:t>Standard CMOS Setup</a:t>
            </a:r>
            <a:r>
              <a:rPr lang="en-US" sz="1600" u="none"/>
              <a:t>: Programa data, hora e os parâmetros das unidades IDE</a:t>
            </a:r>
          </a:p>
          <a:p>
            <a:r>
              <a:rPr lang="en-US" sz="1600" u="none">
                <a:solidFill>
                  <a:srgbClr val="FFFF00"/>
                </a:solidFill>
              </a:rPr>
              <a:t>Advanced BIOS Setup</a:t>
            </a:r>
            <a:r>
              <a:rPr lang="en-US" sz="1600" u="none"/>
              <a:t>: Várias opções de boot e outros itens</a:t>
            </a:r>
          </a:p>
          <a:p>
            <a:r>
              <a:rPr lang="en-US" sz="1600" u="none">
                <a:solidFill>
                  <a:srgbClr val="FFFF00"/>
                </a:solidFill>
              </a:rPr>
              <a:t>Advanced Chipset Setup</a:t>
            </a:r>
            <a:r>
              <a:rPr lang="en-US" sz="1600" u="none"/>
              <a:t>: Programa o funcionamento do chipset</a:t>
            </a:r>
          </a:p>
          <a:p>
            <a:r>
              <a:rPr lang="en-US" sz="1600" u="none">
                <a:solidFill>
                  <a:srgbClr val="FFFF00"/>
                </a:solidFill>
              </a:rPr>
              <a:t>Peripheral Configuration</a:t>
            </a:r>
            <a:r>
              <a:rPr lang="en-US" sz="1600" u="none"/>
              <a:t>: Programa dispositivos onboard</a:t>
            </a:r>
          </a:p>
          <a:p>
            <a:r>
              <a:rPr lang="en-US" sz="1600" u="none">
                <a:solidFill>
                  <a:srgbClr val="FFFF00"/>
                </a:solidFill>
              </a:rPr>
              <a:t>Power Management</a:t>
            </a:r>
            <a:r>
              <a:rPr lang="en-US" sz="1600" u="none"/>
              <a:t>: Gerenciamento de energia</a:t>
            </a:r>
          </a:p>
          <a:p>
            <a:r>
              <a:rPr lang="en-US" sz="1600" u="none">
                <a:solidFill>
                  <a:srgbClr val="FFFF00"/>
                </a:solidFill>
              </a:rPr>
              <a:t>PCI/PnP Configuration</a:t>
            </a:r>
            <a:r>
              <a:rPr lang="en-US" sz="1600" u="none"/>
              <a:t>: Para compatibilização com placas antigas</a:t>
            </a:r>
          </a:p>
          <a:p>
            <a:r>
              <a:rPr lang="en-US" sz="1600" u="none">
                <a:solidFill>
                  <a:srgbClr val="FFFF00"/>
                </a:solidFill>
              </a:rPr>
              <a:t>Hardware Monitor</a:t>
            </a:r>
            <a:r>
              <a:rPr lang="en-US" sz="1600" u="none"/>
              <a:t>: Informa temperatura, voltagem e rotação de coolers</a:t>
            </a:r>
          </a:p>
          <a:p>
            <a:r>
              <a:rPr lang="en-US" sz="1600" u="none">
                <a:solidFill>
                  <a:srgbClr val="FFFF00"/>
                </a:solidFill>
              </a:rPr>
              <a:t>Load Defaults</a:t>
            </a:r>
            <a:r>
              <a:rPr lang="en-US" sz="1600" u="none"/>
              <a:t>: Programa configuração de fábrica</a:t>
            </a:r>
          </a:p>
          <a:p>
            <a:r>
              <a:rPr lang="en-US" sz="1600" u="none">
                <a:solidFill>
                  <a:srgbClr val="FFFF00"/>
                </a:solidFill>
              </a:rPr>
              <a:t>Set Password</a:t>
            </a:r>
            <a:r>
              <a:rPr lang="en-US" sz="1600" u="none"/>
              <a:t>: Configura senha para o uso do computador e do Setup</a:t>
            </a:r>
          </a:p>
          <a:p>
            <a:r>
              <a:rPr lang="en-US" sz="1600" u="none">
                <a:solidFill>
                  <a:srgbClr val="FFFF00"/>
                </a:solidFill>
              </a:rPr>
              <a:t>Detect IDE</a:t>
            </a:r>
            <a:r>
              <a:rPr lang="en-US" sz="1600" u="none"/>
              <a:t>: Identifica dispositivos IDE</a:t>
            </a:r>
          </a:p>
          <a:p>
            <a:r>
              <a:rPr lang="en-US" sz="1600" u="none">
                <a:solidFill>
                  <a:srgbClr val="FFFF00"/>
                </a:solidFill>
              </a:rPr>
              <a:t>Exit</a:t>
            </a:r>
            <a:r>
              <a:rPr lang="en-US" sz="1600" u="none"/>
              <a:t>: Sair do Setup, salvando ou não as configurações</a:t>
            </a:r>
          </a:p>
          <a:p>
            <a:endParaRPr lang="pt-BR" sz="1600" u="non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Carregando valores de fábrica</a:t>
            </a:r>
          </a:p>
        </p:txBody>
      </p:sp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624417" y="5805489"/>
            <a:ext cx="10752667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Este comando carrega do CMOS com a configuração padrão de fábrica.</a:t>
            </a:r>
            <a:endParaRPr lang="pt-BR" sz="1600" u="none"/>
          </a:p>
        </p:txBody>
      </p:sp>
      <p:pic>
        <p:nvPicPr>
          <p:cNvPr id="487432" name="Picture 8" descr="slide0005_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1" y="1052514"/>
            <a:ext cx="10945284" cy="4560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53889"/>
            <a:ext cx="1219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  <a:hlinkClick r:id="rId2"/>
              </a:rPr>
              <a:t>Como Montar um PC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Estas instruções lhe ensinarão como criar um computador pessoal. Após unir todos os componentes, você terá o computador inteiramente para si, podendo idealizar um sistema mais voltado ao seu próprio uso.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943872" y="1340769"/>
            <a:ext cx="1029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Passos</a:t>
            </a:r>
            <a:endParaRPr lang="pt-BR" sz="2400" dirty="0"/>
          </a:p>
        </p:txBody>
      </p:sp>
      <p:pic>
        <p:nvPicPr>
          <p:cNvPr id="4" name="55196b00ae068" descr="Build a Personal Desktop Computer Step 1.jpg">
            <a:hlinkClick r:id="rId3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49" y="1916832"/>
            <a:ext cx="1152128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Carregando valores de fábrica</a:t>
            </a:r>
          </a:p>
        </p:txBody>
      </p:sp>
      <p:sp>
        <p:nvSpPr>
          <p:cNvPr id="488451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4798483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Este comando carrega o CMOS com valores de fábrica, ou seja, todos os itens do Setup são programados com as orientações do fabricante da placa de CPU. Usando este comando, o Setup estará 99% feito, faltarão penas alguns ajustes finos. </a:t>
            </a:r>
          </a:p>
          <a:p>
            <a:r>
              <a:rPr lang="en-US" sz="1600" u="none"/>
              <a:t>Este comando pode aparecer com vários nomes, dependendo do modelo da placa de CPU. Use as instruções do manual da placa de CPU para saber qual é o comando exato que realiza esta função. Em alguns Setups este comando fica no menu principal, em outros fica no menu Exit. </a:t>
            </a:r>
            <a:endParaRPr lang="pt-BR" sz="1600" u="none"/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5520267" y="3789363"/>
            <a:ext cx="6337300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400" u="none"/>
              <a:t>Alguns nomes que este comando pode ter:</a:t>
            </a:r>
          </a:p>
          <a:p>
            <a:r>
              <a:rPr lang="en-US" sz="1400" u="none"/>
              <a:t>Load Optimized Defaults</a:t>
            </a:r>
          </a:p>
          <a:p>
            <a:r>
              <a:rPr lang="en-US" sz="1400" u="none"/>
              <a:t>Load High Performance Defaults</a:t>
            </a:r>
          </a:p>
          <a:p>
            <a:r>
              <a:rPr lang="en-US" sz="1400" u="none"/>
              <a:t>Load Optimal Defaults</a:t>
            </a:r>
          </a:p>
          <a:p>
            <a:r>
              <a:rPr lang="en-US" sz="1400" u="none"/>
              <a:t>Load BIOS Defaults</a:t>
            </a:r>
          </a:p>
          <a:p>
            <a:r>
              <a:rPr lang="en-US" sz="1400" u="none"/>
              <a:t>Load Setup Defaults</a:t>
            </a:r>
          </a:p>
          <a:p>
            <a:r>
              <a:rPr lang="en-US" sz="1400" u="none"/>
              <a:t>Load Autoconfiguration Defaults</a:t>
            </a:r>
            <a:endParaRPr lang="pt-BR" sz="1400" u="none"/>
          </a:p>
        </p:txBody>
      </p:sp>
      <p:pic>
        <p:nvPicPr>
          <p:cNvPr id="488456" name="Picture 8" descr="slide0005_image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0267" y="981075"/>
            <a:ext cx="64008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Acertando o relógio</a:t>
            </a:r>
          </a:p>
        </p:txBody>
      </p:sp>
      <p:sp>
        <p:nvSpPr>
          <p:cNvPr id="489475" name="Text Box 3"/>
          <p:cNvSpPr txBox="1">
            <a:spLocks noChangeArrowheads="1"/>
          </p:cNvSpPr>
          <p:nvPr/>
        </p:nvSpPr>
        <p:spPr bwMode="auto">
          <a:xfrm>
            <a:off x="239184" y="5876925"/>
            <a:ext cx="1132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Este comando fica no menu MAIN ou Standard CMOS Setup.</a:t>
            </a:r>
            <a:endParaRPr lang="pt-BR" sz="1600" u="none"/>
          </a:p>
        </p:txBody>
      </p:sp>
      <p:pic>
        <p:nvPicPr>
          <p:cNvPr id="489480" name="Picture 8" descr="slide0006_image0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1" y="1052513"/>
            <a:ext cx="11233151" cy="467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Acertando o relógio</a:t>
            </a:r>
          </a:p>
        </p:txBody>
      </p:sp>
      <p:sp>
        <p:nvSpPr>
          <p:cNvPr id="490499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4798483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Na seção Standard CMOS Setup ou Standard CMOS Features ou MAIN, você encontrará onde é feito a ajuste da data e hora. Para acertar, aumente e diminua os valores usando as teclas “+” e “-” ou Page Up e Page Down. </a:t>
            </a:r>
          </a:p>
          <a:p>
            <a:r>
              <a:rPr lang="en-US" sz="1600" u="none"/>
              <a:t>Use as setas e a tecla TAB para selecionar o campo a ser alterado. </a:t>
            </a:r>
            <a:endParaRPr lang="pt-BR" sz="1600" u="none"/>
          </a:p>
        </p:txBody>
      </p:sp>
      <p:pic>
        <p:nvPicPr>
          <p:cNvPr id="490505" name="Picture 9" descr="slide0006_image0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2900" y="836614"/>
            <a:ext cx="6434667" cy="2681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Unidades de CD e DVD IDE</a:t>
            </a:r>
          </a:p>
        </p:txBody>
      </p:sp>
      <p:sp>
        <p:nvSpPr>
          <p:cNvPr id="539651" name="Text Box 3"/>
          <p:cNvSpPr txBox="1">
            <a:spLocks noChangeArrowheads="1"/>
          </p:cNvSpPr>
          <p:nvPr/>
        </p:nvSpPr>
        <p:spPr bwMode="auto">
          <a:xfrm>
            <a:off x="239185" y="1079501"/>
            <a:ext cx="11425767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Nos Setups antigos as unidades de CD e DVD não apareciam no CMOS Setup. Constavam simplesmente como “Not Installed”, mas mesmo assim funcionavam. Se em um PC moderno, com placa de CPU nova, as unidades de CD e DVD não aprecem, então é provável que exista um defeito ou uma conexão errada, cheque os cabos (é claro, desligue o computador antes). O mesmo se aplica ao disco rígido. Se for detectado como NONE, então provavelmente está com defeito ou mal conectado. Desligue o computador e cheque todos os cabos das unidades de disco. </a:t>
            </a:r>
          </a:p>
          <a:p>
            <a:r>
              <a:rPr lang="en-US" sz="1600" u="none"/>
              <a:t>Nos Setups modernos, as unidades de CD e DVD podem constar como “CD-ROM” ou “DVD-ROM”. É possível que unidades de DVD constem apenas como CD-ROM, o mesmo ocorrendo com gravadores de CDs. Isto não impede o seu funcionamento correto. </a:t>
            </a:r>
          </a:p>
          <a:p>
            <a:r>
              <a:rPr lang="en-US" sz="1600" u="none"/>
              <a:t>Em muitos Setups modernos, as unidades de CD e DVD aparcem com o nome do modelo definido pelo fabricante. Por exemplo, SW-248F, indica o modelo de um gravador de CDs da Samsung. </a:t>
            </a:r>
          </a:p>
          <a:p>
            <a:endParaRPr lang="pt-BR" sz="1600" u="non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Seqüência de boot</a:t>
            </a:r>
          </a:p>
        </p:txBody>
      </p:sp>
      <p:sp>
        <p:nvSpPr>
          <p:cNvPr id="493571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521016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 dirty="0" err="1"/>
              <a:t>Antigamente</a:t>
            </a:r>
            <a:r>
              <a:rPr lang="en-US" sz="1600" u="none" dirty="0"/>
              <a:t> </a:t>
            </a:r>
            <a:r>
              <a:rPr lang="en-US" sz="1600" u="none" dirty="0" err="1"/>
              <a:t>os</a:t>
            </a:r>
            <a:r>
              <a:rPr lang="en-US" sz="1600" u="none" dirty="0"/>
              <a:t> </a:t>
            </a:r>
            <a:r>
              <a:rPr lang="en-US" sz="1600" u="none" dirty="0" err="1"/>
              <a:t>computadores</a:t>
            </a:r>
            <a:r>
              <a:rPr lang="en-US" sz="1600" u="none" dirty="0"/>
              <a:t> </a:t>
            </a:r>
            <a:r>
              <a:rPr lang="en-US" sz="1600" u="none" dirty="0" err="1"/>
              <a:t>tentavam</a:t>
            </a:r>
            <a:r>
              <a:rPr lang="en-US" sz="1600" u="none" dirty="0"/>
              <a:t> </a:t>
            </a:r>
            <a:r>
              <a:rPr lang="en-US" sz="1600" u="none" dirty="0" err="1"/>
              <a:t>sempre</a:t>
            </a:r>
            <a:r>
              <a:rPr lang="en-US" sz="1600" u="none" dirty="0"/>
              <a:t> </a:t>
            </a:r>
            <a:r>
              <a:rPr lang="en-US" sz="1600" u="none" dirty="0" err="1"/>
              <a:t>realizar</a:t>
            </a:r>
            <a:r>
              <a:rPr lang="en-US" sz="1600" u="none" dirty="0"/>
              <a:t> o boot, </a:t>
            </a:r>
            <a:r>
              <a:rPr lang="en-US" sz="1600" u="none" dirty="0" err="1"/>
              <a:t>primeiro</a:t>
            </a:r>
            <a:r>
              <a:rPr lang="en-US" sz="1600" u="none" dirty="0"/>
              <a:t> </a:t>
            </a:r>
            <a:r>
              <a:rPr lang="en-US" sz="1600" u="none" dirty="0" err="1"/>
              <a:t>pelo</a:t>
            </a:r>
            <a:r>
              <a:rPr lang="en-US" sz="1600" u="none" dirty="0"/>
              <a:t> drive A. Se </a:t>
            </a:r>
            <a:r>
              <a:rPr lang="en-US" sz="1600" u="none" dirty="0" err="1"/>
              <a:t>não</a:t>
            </a:r>
            <a:r>
              <a:rPr lang="en-US" sz="1600" u="none" dirty="0"/>
              <a:t> </a:t>
            </a:r>
            <a:r>
              <a:rPr lang="en-US" sz="1600" u="none" dirty="0" err="1"/>
              <a:t>existisse</a:t>
            </a:r>
            <a:r>
              <a:rPr lang="en-US" sz="1600" u="none" dirty="0"/>
              <a:t> </a:t>
            </a:r>
            <a:r>
              <a:rPr lang="en-US" sz="1600" u="none" dirty="0" err="1"/>
              <a:t>disquete</a:t>
            </a:r>
            <a:r>
              <a:rPr lang="en-US" sz="1600" u="none" dirty="0"/>
              <a:t>, </a:t>
            </a:r>
            <a:r>
              <a:rPr lang="en-US" sz="1600" u="none" dirty="0" err="1"/>
              <a:t>aí</a:t>
            </a:r>
            <a:r>
              <a:rPr lang="en-US" sz="1600" u="none" dirty="0"/>
              <a:t> </a:t>
            </a:r>
            <a:r>
              <a:rPr lang="en-US" sz="1600" u="none" dirty="0" err="1"/>
              <a:t>sim</a:t>
            </a:r>
            <a:r>
              <a:rPr lang="en-US" sz="1600" u="none" dirty="0"/>
              <a:t> </a:t>
            </a:r>
            <a:r>
              <a:rPr lang="en-US" sz="1600" u="none" dirty="0" err="1"/>
              <a:t>buscavam</a:t>
            </a:r>
            <a:r>
              <a:rPr lang="en-US" sz="1600" u="none" dirty="0"/>
              <a:t> o </a:t>
            </a:r>
            <a:r>
              <a:rPr lang="en-US" sz="1600" u="none" dirty="0" err="1"/>
              <a:t>sistema</a:t>
            </a:r>
            <a:r>
              <a:rPr lang="en-US" sz="1600" u="none" dirty="0"/>
              <a:t> </a:t>
            </a:r>
            <a:r>
              <a:rPr lang="en-US" sz="1600" u="none" dirty="0" err="1"/>
              <a:t>operacional</a:t>
            </a:r>
            <a:r>
              <a:rPr lang="en-US" sz="1600" u="none" dirty="0"/>
              <a:t> no disco </a:t>
            </a:r>
            <a:r>
              <a:rPr lang="en-US" sz="1600" u="none" dirty="0" err="1"/>
              <a:t>rígido</a:t>
            </a:r>
            <a:r>
              <a:rPr lang="en-US" sz="1600" u="none" dirty="0"/>
              <a:t>. </a:t>
            </a:r>
            <a:r>
              <a:rPr lang="en-US" sz="1600" u="none" dirty="0" err="1"/>
              <a:t>Até</a:t>
            </a:r>
            <a:r>
              <a:rPr lang="en-US" sz="1600" u="none" dirty="0"/>
              <a:t> </a:t>
            </a:r>
            <a:r>
              <a:rPr lang="en-US" sz="1600" u="none" dirty="0" err="1"/>
              <a:t>hoje</a:t>
            </a:r>
            <a:r>
              <a:rPr lang="en-US" sz="1600" u="none" dirty="0"/>
              <a:t> </a:t>
            </a:r>
            <a:r>
              <a:rPr lang="en-US" sz="1600" u="none" dirty="0" err="1"/>
              <a:t>os</a:t>
            </a:r>
            <a:r>
              <a:rPr lang="en-US" sz="1600" u="none" dirty="0"/>
              <a:t> </a:t>
            </a:r>
            <a:r>
              <a:rPr lang="en-US" sz="1600" u="none" dirty="0" err="1"/>
              <a:t>computadores</a:t>
            </a:r>
            <a:r>
              <a:rPr lang="en-US" sz="1600" u="none" dirty="0"/>
              <a:t> </a:t>
            </a:r>
            <a:r>
              <a:rPr lang="en-US" sz="1600" u="none" dirty="0" err="1"/>
              <a:t>são</a:t>
            </a:r>
            <a:r>
              <a:rPr lang="en-US" sz="1600" u="none" dirty="0"/>
              <a:t> </a:t>
            </a:r>
            <a:r>
              <a:rPr lang="en-US" sz="1600" u="none" dirty="0" err="1"/>
              <a:t>assim</a:t>
            </a:r>
            <a:r>
              <a:rPr lang="en-US" sz="1600" u="none" dirty="0"/>
              <a:t>, </a:t>
            </a:r>
            <a:r>
              <a:rPr lang="en-US" sz="1600" u="none" dirty="0" err="1"/>
              <a:t>mas</a:t>
            </a:r>
            <a:r>
              <a:rPr lang="en-US" sz="1600" u="none" dirty="0"/>
              <a:t> </a:t>
            </a:r>
            <a:r>
              <a:rPr lang="en-US" sz="1600" u="none" dirty="0" err="1"/>
              <a:t>algumas</a:t>
            </a:r>
            <a:r>
              <a:rPr lang="en-US" sz="1600" u="none" dirty="0"/>
              <a:t> </a:t>
            </a:r>
            <a:r>
              <a:rPr lang="en-US" sz="1600" u="none" dirty="0" err="1"/>
              <a:t>diferenças</a:t>
            </a:r>
            <a:r>
              <a:rPr lang="en-US" sz="1600" u="none" dirty="0"/>
              <a:t> </a:t>
            </a:r>
            <a:r>
              <a:rPr lang="en-US" sz="1600" u="none" dirty="0" err="1"/>
              <a:t>foram</a:t>
            </a:r>
            <a:r>
              <a:rPr lang="en-US" sz="1600" u="none" dirty="0"/>
              <a:t> </a:t>
            </a:r>
            <a:r>
              <a:rPr lang="en-US" sz="1600" u="none" dirty="0" err="1"/>
              <a:t>introduzidas</a:t>
            </a:r>
            <a:r>
              <a:rPr lang="en-US" sz="1600" u="none" dirty="0"/>
              <a:t> </a:t>
            </a:r>
            <a:r>
              <a:rPr lang="en-US" sz="1600" u="none" dirty="0" err="1"/>
              <a:t>nesta</a:t>
            </a:r>
            <a:r>
              <a:rPr lang="en-US" sz="1600" u="none" dirty="0"/>
              <a:t> </a:t>
            </a:r>
            <a:r>
              <a:rPr lang="en-US" sz="1600" u="none" dirty="0" err="1"/>
              <a:t>seqüência</a:t>
            </a:r>
            <a:r>
              <a:rPr lang="en-US" sz="1600" u="none" dirty="0"/>
              <a:t>. </a:t>
            </a:r>
            <a:r>
              <a:rPr lang="en-US" sz="1600" u="none" dirty="0" err="1"/>
              <a:t>Podemos</a:t>
            </a:r>
            <a:r>
              <a:rPr lang="en-US" sz="1600" u="none" dirty="0"/>
              <a:t> </a:t>
            </a:r>
            <a:r>
              <a:rPr lang="en-US" sz="1600" u="none" dirty="0" err="1"/>
              <a:t>alterá</a:t>
            </a:r>
            <a:r>
              <a:rPr lang="en-US" sz="1600" u="none" dirty="0"/>
              <a:t>-la </a:t>
            </a:r>
            <a:r>
              <a:rPr lang="en-US" sz="1600" u="none" dirty="0" err="1"/>
              <a:t>pelo</a:t>
            </a:r>
            <a:r>
              <a:rPr lang="en-US" sz="1600" u="none" dirty="0"/>
              <a:t> </a:t>
            </a:r>
            <a:r>
              <a:rPr lang="en-US" sz="1600" u="none" dirty="0" err="1"/>
              <a:t>comando</a:t>
            </a:r>
            <a:r>
              <a:rPr lang="en-US" sz="1600" u="none" dirty="0"/>
              <a:t> </a:t>
            </a:r>
            <a:r>
              <a:rPr lang="en-US" sz="1600" u="none" dirty="0">
                <a:solidFill>
                  <a:srgbClr val="FFFF00"/>
                </a:solidFill>
              </a:rPr>
              <a:t>BOOT SEQUENCE,</a:t>
            </a:r>
            <a:r>
              <a:rPr lang="en-US" sz="1600" u="none" dirty="0"/>
              <a:t> </a:t>
            </a:r>
            <a:r>
              <a:rPr lang="en-US" sz="1600" u="none" dirty="0">
                <a:solidFill>
                  <a:srgbClr val="FFFF00"/>
                </a:solidFill>
              </a:rPr>
              <a:t>FIRST BOOT</a:t>
            </a:r>
            <a:r>
              <a:rPr lang="en-US" sz="1600" u="none" dirty="0"/>
              <a:t> no </a:t>
            </a:r>
            <a:r>
              <a:rPr lang="en-US" sz="1600" u="none" dirty="0">
                <a:solidFill>
                  <a:srgbClr val="FFFF00"/>
                </a:solidFill>
              </a:rPr>
              <a:t>Advanced BIOS Setup</a:t>
            </a:r>
            <a:r>
              <a:rPr lang="en-US" sz="1600" u="none" dirty="0"/>
              <a:t>, </a:t>
            </a:r>
            <a:r>
              <a:rPr lang="en-US" sz="1600" u="none" dirty="0" err="1"/>
              <a:t>ou</a:t>
            </a:r>
            <a:r>
              <a:rPr lang="en-US" sz="1600" u="none" dirty="0"/>
              <a:t> </a:t>
            </a:r>
            <a:r>
              <a:rPr lang="en-US" sz="1600" u="none" dirty="0" err="1"/>
              <a:t>então</a:t>
            </a:r>
            <a:r>
              <a:rPr lang="en-US" sz="1600" u="none" dirty="0"/>
              <a:t> no menu </a:t>
            </a:r>
            <a:r>
              <a:rPr lang="en-US" sz="1600" u="none" dirty="0">
                <a:solidFill>
                  <a:srgbClr val="FFFF00"/>
                </a:solidFill>
              </a:rPr>
              <a:t>BOOT</a:t>
            </a:r>
            <a:r>
              <a:rPr lang="en-US" sz="1600" u="none" dirty="0"/>
              <a:t>. </a:t>
            </a:r>
          </a:p>
          <a:p>
            <a:r>
              <a:rPr lang="en-US" sz="1600" u="none" dirty="0"/>
              <a:t>A </a:t>
            </a:r>
            <a:r>
              <a:rPr lang="en-US" sz="1600" u="none" dirty="0" err="1"/>
              <a:t>seqüência</a:t>
            </a:r>
            <a:r>
              <a:rPr lang="en-US" sz="1600" u="none" dirty="0"/>
              <a:t> </a:t>
            </a:r>
            <a:r>
              <a:rPr lang="en-US" sz="1600" u="none" dirty="0" err="1"/>
              <a:t>tradicional</a:t>
            </a:r>
            <a:r>
              <a:rPr lang="en-US" sz="1600" u="none" dirty="0"/>
              <a:t>, </a:t>
            </a:r>
            <a:r>
              <a:rPr lang="en-US" sz="1600" u="none" dirty="0" err="1"/>
              <a:t>que</a:t>
            </a:r>
            <a:r>
              <a:rPr lang="en-US" sz="1600" u="none" dirty="0"/>
              <a:t> era A: C: (</a:t>
            </a:r>
            <a:r>
              <a:rPr lang="en-US" sz="1600" u="none" dirty="0" err="1"/>
              <a:t>primeiro</a:t>
            </a:r>
            <a:r>
              <a:rPr lang="en-US" sz="1600" u="none" dirty="0"/>
              <a:t> </a:t>
            </a:r>
            <a:r>
              <a:rPr lang="en-US" sz="1600" u="none" dirty="0" err="1"/>
              <a:t>tentava</a:t>
            </a:r>
            <a:r>
              <a:rPr lang="en-US" sz="1600" u="none" dirty="0"/>
              <a:t> </a:t>
            </a:r>
            <a:r>
              <a:rPr lang="en-US" sz="1600" u="none" dirty="0" err="1"/>
              <a:t>pelo</a:t>
            </a:r>
            <a:r>
              <a:rPr lang="en-US" sz="1600" u="none" dirty="0"/>
              <a:t> </a:t>
            </a:r>
            <a:r>
              <a:rPr lang="en-US" sz="1600" u="none" dirty="0" err="1"/>
              <a:t>disquete</a:t>
            </a:r>
            <a:r>
              <a:rPr lang="en-US" sz="1600" u="none" dirty="0"/>
              <a:t>, </a:t>
            </a:r>
            <a:r>
              <a:rPr lang="en-US" sz="1600" u="none" dirty="0" err="1"/>
              <a:t>só</a:t>
            </a:r>
            <a:r>
              <a:rPr lang="en-US" sz="1600" u="none" dirty="0"/>
              <a:t> </a:t>
            </a:r>
            <a:r>
              <a:rPr lang="en-US" sz="1600" u="none" dirty="0" err="1"/>
              <a:t>depois</a:t>
            </a:r>
            <a:r>
              <a:rPr lang="en-US" sz="1600" u="none" dirty="0"/>
              <a:t> </a:t>
            </a:r>
            <a:r>
              <a:rPr lang="en-US" sz="1600" u="none" dirty="0" err="1"/>
              <a:t>partia</a:t>
            </a:r>
            <a:r>
              <a:rPr lang="en-US" sz="1600" u="none" dirty="0"/>
              <a:t> </a:t>
            </a:r>
            <a:r>
              <a:rPr lang="en-US" sz="1600" u="none" dirty="0" err="1"/>
              <a:t>para</a:t>
            </a:r>
            <a:r>
              <a:rPr lang="en-US" sz="1600" u="none" dirty="0"/>
              <a:t> o disco </a:t>
            </a:r>
            <a:r>
              <a:rPr lang="en-US" sz="1600" u="none" dirty="0" err="1"/>
              <a:t>rígido</a:t>
            </a:r>
            <a:r>
              <a:rPr lang="en-US" sz="1600" u="none" dirty="0"/>
              <a:t>) </a:t>
            </a:r>
            <a:r>
              <a:rPr lang="en-US" sz="1600" u="none" dirty="0" err="1"/>
              <a:t>pode</a:t>
            </a:r>
            <a:r>
              <a:rPr lang="en-US" sz="1600" u="none" dirty="0"/>
              <a:t> ser </a:t>
            </a:r>
            <a:r>
              <a:rPr lang="en-US" sz="1600" u="none" dirty="0" err="1"/>
              <a:t>mudada</a:t>
            </a:r>
            <a:r>
              <a:rPr lang="en-US" sz="1600" u="none" dirty="0"/>
              <a:t> </a:t>
            </a:r>
            <a:r>
              <a:rPr lang="en-US" sz="1600" u="none" dirty="0" err="1"/>
              <a:t>para</a:t>
            </a:r>
            <a:r>
              <a:rPr lang="en-US" sz="1600" u="none" dirty="0"/>
              <a:t>, </a:t>
            </a:r>
            <a:r>
              <a:rPr lang="en-US" sz="1600" u="none" dirty="0" err="1"/>
              <a:t>por</a:t>
            </a:r>
            <a:r>
              <a:rPr lang="en-US" sz="1600" u="none" dirty="0"/>
              <a:t> </a:t>
            </a:r>
            <a:r>
              <a:rPr lang="en-US" sz="1600" u="none" dirty="0" err="1"/>
              <a:t>exemplo</a:t>
            </a:r>
            <a:r>
              <a:rPr lang="en-US" sz="1600" u="none" dirty="0"/>
              <a:t>, C: A: </a:t>
            </a:r>
            <a:r>
              <a:rPr lang="en-US" sz="1600" u="none" dirty="0" err="1"/>
              <a:t>ou</a:t>
            </a:r>
            <a:r>
              <a:rPr lang="en-US" sz="1600" u="none" dirty="0"/>
              <a:t> C Only. </a:t>
            </a:r>
            <a:r>
              <a:rPr lang="en-US" sz="1600" u="none" dirty="0" err="1"/>
              <a:t>Isto</a:t>
            </a:r>
            <a:r>
              <a:rPr lang="en-US" sz="1600" u="none" dirty="0"/>
              <a:t> </a:t>
            </a:r>
            <a:r>
              <a:rPr lang="en-US" sz="1600" u="none" dirty="0" err="1"/>
              <a:t>faz</a:t>
            </a:r>
            <a:r>
              <a:rPr lang="en-US" sz="1600" u="none" dirty="0"/>
              <a:t> com </a:t>
            </a:r>
            <a:r>
              <a:rPr lang="en-US" sz="1600" u="none" dirty="0" err="1"/>
              <a:t>que</a:t>
            </a:r>
            <a:r>
              <a:rPr lang="en-US" sz="1600" u="none" dirty="0"/>
              <a:t> o boot </a:t>
            </a:r>
            <a:r>
              <a:rPr lang="en-US" sz="1600" u="none" dirty="0" err="1"/>
              <a:t>seja</a:t>
            </a:r>
            <a:r>
              <a:rPr lang="en-US" sz="1600" u="none" dirty="0"/>
              <a:t> </a:t>
            </a:r>
            <a:r>
              <a:rPr lang="en-US" sz="1600" u="none" dirty="0" err="1"/>
              <a:t>mais</a:t>
            </a:r>
            <a:r>
              <a:rPr lang="en-US" sz="1600" u="none" dirty="0"/>
              <a:t> </a:t>
            </a:r>
            <a:r>
              <a:rPr lang="en-US" sz="1600" u="none" dirty="0" err="1"/>
              <a:t>rápido</a:t>
            </a:r>
            <a:r>
              <a:rPr lang="en-US" sz="1600" u="none" dirty="0"/>
              <a:t>, </a:t>
            </a:r>
            <a:r>
              <a:rPr lang="en-US" sz="1600" u="none" dirty="0" err="1"/>
              <a:t>pois</a:t>
            </a:r>
            <a:r>
              <a:rPr lang="en-US" sz="1600" u="none" dirty="0"/>
              <a:t> </a:t>
            </a:r>
            <a:r>
              <a:rPr lang="en-US" sz="1600" u="none" dirty="0" err="1"/>
              <a:t>vai</a:t>
            </a:r>
            <a:r>
              <a:rPr lang="en-US" sz="1600" u="none" dirty="0"/>
              <a:t> </a:t>
            </a:r>
            <a:r>
              <a:rPr lang="en-US" sz="1600" u="none" dirty="0" err="1"/>
              <a:t>direto</a:t>
            </a:r>
            <a:r>
              <a:rPr lang="en-US" sz="1600" u="none" dirty="0"/>
              <a:t> </a:t>
            </a:r>
            <a:r>
              <a:rPr lang="en-US" sz="1600" u="none" dirty="0" err="1"/>
              <a:t>buscar</a:t>
            </a:r>
            <a:r>
              <a:rPr lang="en-US" sz="1600" u="none" dirty="0"/>
              <a:t> o </a:t>
            </a:r>
            <a:r>
              <a:rPr lang="en-US" sz="1600" u="none" dirty="0" err="1"/>
              <a:t>sistema</a:t>
            </a:r>
            <a:r>
              <a:rPr lang="en-US" sz="1600" u="none" dirty="0"/>
              <a:t> </a:t>
            </a:r>
            <a:r>
              <a:rPr lang="en-US" sz="1600" u="none" dirty="0" err="1"/>
              <a:t>operacional</a:t>
            </a:r>
            <a:r>
              <a:rPr lang="en-US" sz="1600" u="none" dirty="0"/>
              <a:t> no drive C, e </a:t>
            </a:r>
            <a:r>
              <a:rPr lang="en-US" sz="1600" u="none" dirty="0" err="1"/>
              <a:t>não</a:t>
            </a:r>
            <a:r>
              <a:rPr lang="en-US" sz="1600" u="none" dirty="0"/>
              <a:t> </a:t>
            </a:r>
            <a:r>
              <a:rPr lang="en-US" sz="1600" u="none" dirty="0" err="1"/>
              <a:t>perde</a:t>
            </a:r>
            <a:r>
              <a:rPr lang="en-US" sz="1600" u="none" dirty="0"/>
              <a:t> tempo </a:t>
            </a:r>
            <a:r>
              <a:rPr lang="en-US" sz="1600" u="none" dirty="0" err="1"/>
              <a:t>tentando</a:t>
            </a:r>
            <a:r>
              <a:rPr lang="en-US" sz="1600" u="none" dirty="0"/>
              <a:t> </a:t>
            </a:r>
            <a:r>
              <a:rPr lang="en-US" sz="1600" u="none" dirty="0" err="1"/>
              <a:t>ler</a:t>
            </a:r>
            <a:r>
              <a:rPr lang="en-US" sz="1600" u="none" dirty="0"/>
              <a:t> um </a:t>
            </a:r>
            <a:r>
              <a:rPr lang="en-US" sz="1600" u="none" dirty="0" err="1"/>
              <a:t>disquete</a:t>
            </a:r>
            <a:r>
              <a:rPr lang="en-US" sz="1600" u="none" dirty="0"/>
              <a:t> no drive A. </a:t>
            </a:r>
            <a:r>
              <a:rPr lang="en-US" sz="1600" u="none" dirty="0" err="1"/>
              <a:t>Esta</a:t>
            </a:r>
            <a:r>
              <a:rPr lang="en-US" sz="1600" u="none" dirty="0"/>
              <a:t> </a:t>
            </a:r>
            <a:r>
              <a:rPr lang="en-US" sz="1600" u="none" dirty="0" err="1"/>
              <a:t>seqüência</a:t>
            </a:r>
            <a:r>
              <a:rPr lang="en-US" sz="1600" u="none" dirty="0"/>
              <a:t> é </a:t>
            </a:r>
            <a:r>
              <a:rPr lang="en-US" sz="1600" u="none" dirty="0" err="1"/>
              <a:t>também</a:t>
            </a:r>
            <a:r>
              <a:rPr lang="en-US" sz="1600" u="none" dirty="0"/>
              <a:t> </a:t>
            </a:r>
            <a:r>
              <a:rPr lang="en-US" sz="1600" u="none" dirty="0" err="1"/>
              <a:t>mais</a:t>
            </a:r>
            <a:r>
              <a:rPr lang="en-US" sz="1600" u="none" dirty="0"/>
              <a:t> </a:t>
            </a:r>
            <a:r>
              <a:rPr lang="en-US" sz="1600" u="none" dirty="0" err="1"/>
              <a:t>segura</a:t>
            </a:r>
            <a:r>
              <a:rPr lang="en-US" sz="1600" u="none" dirty="0"/>
              <a:t>, </a:t>
            </a:r>
            <a:r>
              <a:rPr lang="en-US" sz="1600" u="none" dirty="0" err="1"/>
              <a:t>pois</a:t>
            </a:r>
            <a:r>
              <a:rPr lang="en-US" sz="1600" u="none" dirty="0"/>
              <a:t> se </a:t>
            </a:r>
            <a:r>
              <a:rPr lang="en-US" sz="1600" u="none" dirty="0" err="1"/>
              <a:t>esquecermos</a:t>
            </a:r>
            <a:r>
              <a:rPr lang="en-US" sz="1600" u="none" dirty="0"/>
              <a:t> um </a:t>
            </a:r>
            <a:r>
              <a:rPr lang="en-US" sz="1600" u="none" dirty="0" err="1"/>
              <a:t>disquete</a:t>
            </a:r>
            <a:r>
              <a:rPr lang="en-US" sz="1600" u="none" dirty="0"/>
              <a:t> no drive A </a:t>
            </a:r>
            <a:r>
              <a:rPr lang="en-US" sz="1600" u="none" dirty="0" err="1"/>
              <a:t>ao</a:t>
            </a:r>
            <a:r>
              <a:rPr lang="en-US" sz="1600" u="none" dirty="0"/>
              <a:t> </a:t>
            </a:r>
            <a:r>
              <a:rPr lang="en-US" sz="1600" u="none" dirty="0" err="1"/>
              <a:t>desligarmos</a:t>
            </a:r>
            <a:r>
              <a:rPr lang="en-US" sz="1600" u="none" dirty="0"/>
              <a:t> o </a:t>
            </a:r>
            <a:r>
              <a:rPr lang="en-US" sz="1600" u="none" dirty="0" err="1"/>
              <a:t>computador</a:t>
            </a:r>
            <a:r>
              <a:rPr lang="en-US" sz="1600" u="none" dirty="0"/>
              <a:t>, e se </a:t>
            </a:r>
            <a:r>
              <a:rPr lang="en-US" sz="1600" u="none" dirty="0" err="1"/>
              <a:t>por</a:t>
            </a:r>
            <a:r>
              <a:rPr lang="en-US" sz="1600" u="none" dirty="0"/>
              <a:t> um </a:t>
            </a:r>
            <a:r>
              <a:rPr lang="en-US" sz="1600" u="none" dirty="0" err="1"/>
              <a:t>azar</a:t>
            </a:r>
            <a:r>
              <a:rPr lang="en-US" sz="1600" u="none" dirty="0"/>
              <a:t> </a:t>
            </a:r>
            <a:r>
              <a:rPr lang="en-US" sz="1600" u="none" dirty="0" err="1"/>
              <a:t>este</a:t>
            </a:r>
            <a:r>
              <a:rPr lang="en-US" sz="1600" u="none" dirty="0"/>
              <a:t> </a:t>
            </a:r>
            <a:r>
              <a:rPr lang="en-US" sz="1600" u="none" dirty="0" err="1"/>
              <a:t>disquete</a:t>
            </a:r>
            <a:r>
              <a:rPr lang="en-US" sz="1600" u="none" dirty="0"/>
              <a:t> for de </a:t>
            </a:r>
            <a:r>
              <a:rPr lang="en-US" sz="1600" u="none" dirty="0" err="1"/>
              <a:t>origem</a:t>
            </a:r>
            <a:r>
              <a:rPr lang="en-US" sz="1600" u="none" dirty="0"/>
              <a:t> </a:t>
            </a:r>
            <a:r>
              <a:rPr lang="en-US" sz="1600" u="none" dirty="0" err="1"/>
              <a:t>duvidosa</a:t>
            </a:r>
            <a:r>
              <a:rPr lang="en-US" sz="1600" u="none" dirty="0"/>
              <a:t> e </a:t>
            </a:r>
            <a:r>
              <a:rPr lang="en-US" sz="1600" u="none" dirty="0" err="1"/>
              <a:t>tiver</a:t>
            </a:r>
            <a:r>
              <a:rPr lang="en-US" sz="1600" u="none" dirty="0"/>
              <a:t> um </a:t>
            </a:r>
            <a:r>
              <a:rPr lang="en-US" sz="1600" u="none" dirty="0" err="1"/>
              <a:t>vírus</a:t>
            </a:r>
            <a:r>
              <a:rPr lang="en-US" sz="1600" u="none" dirty="0"/>
              <a:t> no </a:t>
            </a:r>
            <a:r>
              <a:rPr lang="en-US" sz="1600" u="none" dirty="0" err="1"/>
              <a:t>seu</a:t>
            </a:r>
            <a:r>
              <a:rPr lang="en-US" sz="1600" u="none" dirty="0"/>
              <a:t> </a:t>
            </a:r>
            <a:r>
              <a:rPr lang="en-US" sz="1600" u="none" dirty="0" err="1"/>
              <a:t>setor</a:t>
            </a:r>
            <a:r>
              <a:rPr lang="en-US" sz="1600" u="none" dirty="0"/>
              <a:t> de boot, </a:t>
            </a:r>
            <a:r>
              <a:rPr lang="en-US" sz="1600" u="none" dirty="0" err="1"/>
              <a:t>não</a:t>
            </a:r>
            <a:r>
              <a:rPr lang="en-US" sz="1600" u="none" dirty="0"/>
              <a:t> </a:t>
            </a:r>
            <a:r>
              <a:rPr lang="en-US" sz="1600" u="none" dirty="0" err="1"/>
              <a:t>corremos</a:t>
            </a:r>
            <a:r>
              <a:rPr lang="en-US" sz="1600" u="none" dirty="0"/>
              <a:t> o </a:t>
            </a:r>
            <a:r>
              <a:rPr lang="en-US" sz="1600" u="none" dirty="0" err="1"/>
              <a:t>risco</a:t>
            </a:r>
            <a:r>
              <a:rPr lang="en-US" sz="1600" u="none" dirty="0"/>
              <a:t> de </a:t>
            </a:r>
            <a:r>
              <a:rPr lang="en-US" sz="1600" u="none" dirty="0" err="1"/>
              <a:t>contaminação</a:t>
            </a:r>
            <a:r>
              <a:rPr lang="en-US" sz="1600" u="none" dirty="0"/>
              <a:t> </a:t>
            </a:r>
            <a:r>
              <a:rPr lang="en-US" sz="1600" u="none" dirty="0" err="1"/>
              <a:t>por</a:t>
            </a:r>
            <a:r>
              <a:rPr lang="en-US" sz="1600" u="none" dirty="0"/>
              <a:t> </a:t>
            </a:r>
            <a:r>
              <a:rPr lang="en-US" sz="1600" u="none" dirty="0" err="1"/>
              <a:t>vírus</a:t>
            </a:r>
            <a:r>
              <a:rPr lang="en-US" sz="1600" u="none" dirty="0"/>
              <a:t>, </a:t>
            </a:r>
            <a:r>
              <a:rPr lang="en-US" sz="1600" u="none" dirty="0" err="1"/>
              <a:t>pois</a:t>
            </a:r>
            <a:r>
              <a:rPr lang="en-US" sz="1600" u="none" dirty="0"/>
              <a:t> o boot </a:t>
            </a:r>
            <a:r>
              <a:rPr lang="en-US" sz="1600" u="none" dirty="0" err="1"/>
              <a:t>por</a:t>
            </a:r>
            <a:r>
              <a:rPr lang="en-US" sz="1600" u="none" dirty="0"/>
              <a:t> </a:t>
            </a:r>
            <a:r>
              <a:rPr lang="en-US" sz="1600" u="none" dirty="0" err="1"/>
              <a:t>disquete</a:t>
            </a:r>
            <a:r>
              <a:rPr lang="en-US" sz="1600" u="none" dirty="0"/>
              <a:t> </a:t>
            </a:r>
            <a:r>
              <a:rPr lang="en-US" sz="1600" u="none" dirty="0" err="1"/>
              <a:t>será</a:t>
            </a:r>
            <a:r>
              <a:rPr lang="en-US" sz="1600" u="none" dirty="0"/>
              <a:t> </a:t>
            </a:r>
            <a:r>
              <a:rPr lang="en-US" sz="1600" u="none" dirty="0" err="1"/>
              <a:t>ignorado</a:t>
            </a:r>
            <a:r>
              <a:rPr lang="en-US" sz="1600" u="none" dirty="0"/>
              <a:t>.</a:t>
            </a:r>
          </a:p>
          <a:p>
            <a:r>
              <a:rPr lang="en-US" sz="1600" u="none" dirty="0" err="1"/>
              <a:t>Usando</a:t>
            </a:r>
            <a:r>
              <a:rPr lang="en-US" sz="1600" u="none" dirty="0"/>
              <a:t> as </a:t>
            </a:r>
            <a:r>
              <a:rPr lang="en-US" sz="1600" u="none" dirty="0" err="1"/>
              <a:t>opções</a:t>
            </a:r>
            <a:r>
              <a:rPr lang="en-US" sz="1600" u="none" dirty="0"/>
              <a:t> C: A: </a:t>
            </a:r>
            <a:r>
              <a:rPr lang="en-US" sz="1600" u="none" dirty="0" err="1"/>
              <a:t>ou</a:t>
            </a:r>
            <a:r>
              <a:rPr lang="en-US" sz="1600" u="none" dirty="0"/>
              <a:t> C Only, o boot </a:t>
            </a:r>
            <a:r>
              <a:rPr lang="en-US" sz="1600" u="none" dirty="0" err="1"/>
              <a:t>será</a:t>
            </a:r>
            <a:r>
              <a:rPr lang="en-US" sz="1600" u="none" dirty="0"/>
              <a:t> </a:t>
            </a:r>
            <a:r>
              <a:rPr lang="en-US" sz="1600" u="none" dirty="0" err="1"/>
              <a:t>sempre</a:t>
            </a:r>
            <a:r>
              <a:rPr lang="en-US" sz="1600" u="none" dirty="0"/>
              <a:t> </a:t>
            </a:r>
            <a:r>
              <a:rPr lang="en-US" sz="1600" u="none" dirty="0" err="1"/>
              <a:t>feito</a:t>
            </a:r>
            <a:r>
              <a:rPr lang="en-US" sz="1600" u="none" dirty="0"/>
              <a:t> </a:t>
            </a:r>
            <a:r>
              <a:rPr lang="en-US" sz="1600" u="none" dirty="0" err="1"/>
              <a:t>pelo</a:t>
            </a:r>
            <a:r>
              <a:rPr lang="en-US" sz="1600" u="none" dirty="0"/>
              <a:t> disco </a:t>
            </a:r>
            <a:r>
              <a:rPr lang="en-US" sz="1600" u="none" dirty="0" err="1"/>
              <a:t>rígido</a:t>
            </a:r>
            <a:r>
              <a:rPr lang="en-US" sz="1600" u="none" dirty="0"/>
              <a:t>, e o </a:t>
            </a:r>
            <a:r>
              <a:rPr lang="en-US" sz="1600" u="none" dirty="0" err="1"/>
              <a:t>disquete</a:t>
            </a:r>
            <a:r>
              <a:rPr lang="en-US" sz="1600" u="none" dirty="0"/>
              <a:t> </a:t>
            </a:r>
            <a:r>
              <a:rPr lang="en-US" sz="1600" u="none" dirty="0" err="1"/>
              <a:t>será</a:t>
            </a:r>
            <a:r>
              <a:rPr lang="en-US" sz="1600" u="none" dirty="0"/>
              <a:t>, </a:t>
            </a:r>
            <a:r>
              <a:rPr lang="en-US" sz="1600" u="none" dirty="0" err="1"/>
              <a:t>para</a:t>
            </a:r>
            <a:r>
              <a:rPr lang="en-US" sz="1600" u="none" dirty="0"/>
              <a:t> </a:t>
            </a:r>
            <a:r>
              <a:rPr lang="en-US" sz="1600" u="none" dirty="0" err="1"/>
              <a:t>efeito</a:t>
            </a:r>
            <a:r>
              <a:rPr lang="en-US" sz="1600" u="none" dirty="0"/>
              <a:t> de boot, </a:t>
            </a:r>
            <a:r>
              <a:rPr lang="en-US" sz="1600" u="none" dirty="0" err="1"/>
              <a:t>sempre</a:t>
            </a:r>
            <a:r>
              <a:rPr lang="en-US" sz="1600" u="none" dirty="0"/>
              <a:t> </a:t>
            </a:r>
            <a:r>
              <a:rPr lang="en-US" sz="1600" u="none" dirty="0" err="1"/>
              <a:t>ignorado</a:t>
            </a:r>
            <a:r>
              <a:rPr lang="en-US" sz="1600" u="none" dirty="0"/>
              <a:t>. </a:t>
            </a:r>
            <a:endParaRPr lang="pt-BR" sz="1600" u="non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Interfaces onboard sem uso</a:t>
            </a:r>
          </a:p>
        </p:txBody>
      </p:sp>
      <p:sp>
        <p:nvSpPr>
          <p:cNvPr id="495619" name="Text Box 3"/>
          <p:cNvSpPr txBox="1">
            <a:spLocks noChangeArrowheads="1"/>
          </p:cNvSpPr>
          <p:nvPr/>
        </p:nvSpPr>
        <p:spPr bwMode="auto">
          <a:xfrm>
            <a:off x="239185" y="1079501"/>
            <a:ext cx="11713633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pt-BR" sz="1600" u="none"/>
              <a:t>É recomendável fazer alguns ajustes na seção </a:t>
            </a:r>
            <a:r>
              <a:rPr lang="pt-BR" sz="1600" u="none">
                <a:solidFill>
                  <a:srgbClr val="FFFF00"/>
                </a:solidFill>
              </a:rPr>
              <a:t>I/O Device Configuration</a:t>
            </a:r>
            <a:r>
              <a:rPr lang="pt-BR" sz="1600" u="none"/>
              <a:t>, </a:t>
            </a:r>
            <a:r>
              <a:rPr lang="pt-BR" sz="1600" u="none">
                <a:solidFill>
                  <a:srgbClr val="FFFF00"/>
                </a:solidFill>
              </a:rPr>
              <a:t>Peripheral Configuration</a:t>
            </a:r>
            <a:r>
              <a:rPr lang="pt-BR" sz="1600" u="none"/>
              <a:t> ou </a:t>
            </a:r>
            <a:r>
              <a:rPr lang="pt-BR" sz="1600" u="none">
                <a:solidFill>
                  <a:srgbClr val="FFFF00"/>
                </a:solidFill>
              </a:rPr>
              <a:t>Integrated Peripherals</a:t>
            </a:r>
            <a:r>
              <a:rPr lang="pt-BR" sz="1600" u="none"/>
              <a:t>. O principal ajuste recomendado é desativar as interfaces onboard que não serão usadas. Digamos por exemplo que a sua placa tenha som onboard mas você tenha decidido instalar uma placa de som melhor. Os dois circuitos de som normalmente funcionam juntos sem problemas, mas para evitar conflitos e confusões, é recomendável desativar o som onboard. O mesmo se aplica a outros circuitos onboard que você não vai usar. Confira então os itens a seguir:</a:t>
            </a:r>
          </a:p>
          <a:p>
            <a:r>
              <a:rPr lang="pt-BR" sz="1600" u="none">
                <a:solidFill>
                  <a:srgbClr val="FFFF00"/>
                </a:solidFill>
              </a:rPr>
              <a:t>Onboard Audio chip</a:t>
            </a:r>
            <a:r>
              <a:rPr lang="pt-BR" sz="1600" u="none"/>
              <a:t> – Desabilite se estiver usando uma placa de som.</a:t>
            </a:r>
          </a:p>
          <a:p>
            <a:r>
              <a:rPr lang="pt-BR" sz="1600" u="none">
                <a:solidFill>
                  <a:srgbClr val="FFFF00"/>
                </a:solidFill>
              </a:rPr>
              <a:t>AC97 Audio</a:t>
            </a:r>
            <a:r>
              <a:rPr lang="pt-BR" sz="1600" u="none"/>
              <a:t> – Desabilite se estiver usando uma placa de som.</a:t>
            </a:r>
          </a:p>
          <a:p>
            <a:r>
              <a:rPr lang="pt-BR" sz="1600" u="none">
                <a:solidFill>
                  <a:srgbClr val="FFFF00"/>
                </a:solidFill>
              </a:rPr>
              <a:t>AC97 Modem</a:t>
            </a:r>
            <a:r>
              <a:rPr lang="pt-BR" sz="1600" u="none"/>
              <a:t> – Desabilite se estiver usando uma placa de modem, ou se não vai usar o modem onboard. </a:t>
            </a:r>
          </a:p>
          <a:p>
            <a:r>
              <a:rPr lang="pt-BR" sz="1600" u="none">
                <a:solidFill>
                  <a:srgbClr val="FFFF00"/>
                </a:solidFill>
              </a:rPr>
              <a:t>Onboard MIDI port</a:t>
            </a:r>
            <a:r>
              <a:rPr lang="pt-BR" sz="1600" u="none"/>
              <a:t> – Desabilite se estiver usando uma placa de som.</a:t>
            </a:r>
          </a:p>
          <a:p>
            <a:r>
              <a:rPr lang="pt-BR" sz="1600" u="none">
                <a:solidFill>
                  <a:srgbClr val="FFFF00"/>
                </a:solidFill>
              </a:rPr>
              <a:t>Onboard Game port</a:t>
            </a:r>
            <a:r>
              <a:rPr lang="pt-BR" sz="1600" u="none"/>
              <a:t> – Desabilite se estiver usando uma placa de som.</a:t>
            </a:r>
          </a:p>
          <a:p>
            <a:r>
              <a:rPr lang="pt-BR" sz="1600" u="none">
                <a:solidFill>
                  <a:srgbClr val="FFFF00"/>
                </a:solidFill>
              </a:rPr>
              <a:t>ATA RAID Chip</a:t>
            </a:r>
            <a:r>
              <a:rPr lang="pt-BR" sz="1600" u="none"/>
              <a:t> – Está presente nas placas de CPU que possuem 4 interfaces IDE. Se você não vai usar por enquanto as interfaces IDE3 e IDE4, desative este chip, isto fará com que o boot seja mais rápido, pois o BIOS não perderá tempo tentando detectar discos nessas interfaces cada vez que o PC for ligado. </a:t>
            </a:r>
          </a:p>
        </p:txBody>
      </p:sp>
      <p:pic>
        <p:nvPicPr>
          <p:cNvPr id="495624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Som gravado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7584" y="171450"/>
            <a:ext cx="40640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56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956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562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562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Desativando o vídeo onbaord</a:t>
            </a:r>
          </a:p>
        </p:txBody>
      </p:sp>
      <p:sp>
        <p:nvSpPr>
          <p:cNvPr id="496643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5281083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Se a sua placa de CPU tem vídeo onboard mas você resolveu instalar uma placa de vídeo avulsa, então o funcionamento desta placa de vídeo poderá precisar de alguns ajustes. Se você ligar o monitor na placa de vídeo avulso e ele funcionar, então os ajustes automáticos do Setup já funcionaram, não precisa se preocupar. Mas se o monitor não tem imagem, desligue o computador e conecte o monitor no vídeo onboard. Se funcionar, siginifica que o vídeo onboard está com prioridade sobre a placa de vídeo. Será preciso alterar o vídeo onboard para secundário, deixando a placa de vídeo como como sendo o vídeo primário. Este ajuste é feito pelo CMOS Setup. </a:t>
            </a:r>
            <a:endParaRPr lang="pt-BR" sz="1600" u="none"/>
          </a:p>
        </p:txBody>
      </p:sp>
      <p:pic>
        <p:nvPicPr>
          <p:cNvPr id="496648" name="Picture 8" descr="plac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2884" y="981075"/>
            <a:ext cx="6163733" cy="3467100"/>
          </a:xfrm>
          <a:prstGeom prst="rect">
            <a:avLst/>
          </a:prstGeom>
          <a:noFill/>
        </p:spPr>
      </p:pic>
      <p:sp>
        <p:nvSpPr>
          <p:cNvPr id="496649" name="Text Box 9"/>
          <p:cNvSpPr txBox="1">
            <a:spLocks noChangeArrowheads="1"/>
          </p:cNvSpPr>
          <p:nvPr/>
        </p:nvSpPr>
        <p:spPr bwMode="auto">
          <a:xfrm>
            <a:off x="5615518" y="4652963"/>
            <a:ext cx="63373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400" u="none"/>
              <a:t>Antes de configurar a placa de vídeo como sendo o vídeo primário, temos que usar o vídeo onboard como mostra a figura. Depois de colocar o vídeo onboard como secundário, podemos salvar o Setup, desligar o computador e ligar o monitor na placa de vídeo, que desta vez irá funcionar. </a:t>
            </a:r>
            <a:endParaRPr lang="pt-BR" sz="1400" u="non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Desativando o vídeo onboard</a:t>
            </a:r>
          </a:p>
        </p:txBody>
      </p:sp>
      <p:sp>
        <p:nvSpPr>
          <p:cNvPr id="541699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521016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O vídeo onboard não é na verdade desabilitado. Ele é configurado como secundário, permitindo que uma placa de vídeo instalada opera como primária. O comando que coloca o vídeo onboard como secundário pode estar no </a:t>
            </a:r>
            <a:r>
              <a:rPr lang="en-US" sz="1600" u="none">
                <a:solidFill>
                  <a:srgbClr val="FFFF00"/>
                </a:solidFill>
              </a:rPr>
              <a:t>Advanced Chipset Setup</a:t>
            </a:r>
            <a:r>
              <a:rPr lang="en-US" sz="1600" u="none"/>
              <a:t> ou no </a:t>
            </a:r>
            <a:r>
              <a:rPr lang="en-US" sz="1600" u="none">
                <a:solidFill>
                  <a:srgbClr val="FFFF00"/>
                </a:solidFill>
              </a:rPr>
              <a:t>Peripheral Configuration</a:t>
            </a:r>
            <a:r>
              <a:rPr lang="en-US" sz="1600" u="none"/>
              <a:t>, dependendo da placa. Este comando pode aparecer com vários nomes: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Primary Display: Onboard / PCI</a:t>
            </a:r>
            <a:br>
              <a:rPr lang="en-US" sz="1600" u="none">
                <a:solidFill>
                  <a:srgbClr val="FFFF00"/>
                </a:solidFill>
              </a:rPr>
            </a:br>
            <a:r>
              <a:rPr lang="en-US" sz="1600" u="none"/>
              <a:t>Esta modalidade é comum nas placas de CPU com vídeo onbaord que não possuem slot AGP. Podemos usar uma placa de vídeo PCI, mas antes devemos indicar no Setup que o display primário é o PCI. 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Primary VGA BIOS: AGP / Onboard</a:t>
            </a:r>
            <a:br>
              <a:rPr lang="en-US" sz="1600" u="none">
                <a:solidFill>
                  <a:srgbClr val="FFFF00"/>
                </a:solidFill>
              </a:rPr>
            </a:br>
            <a:r>
              <a:rPr lang="en-US" sz="1600" u="none"/>
              <a:t>Também indica qual vídeo é o primário. Na opção Onboard, este será o primário. Na opção AGP, o vídeo onboard será secundário. Se você usar uma placa de vídeo PCI, coloque este item na opção AGP, assim também funcionará, fazendo com que o vídeo onboard seja o secundário. </a:t>
            </a:r>
          </a:p>
          <a:p>
            <a:r>
              <a:rPr lang="en-US" sz="1600" u="none">
                <a:solidFill>
                  <a:srgbClr val="FFFF00"/>
                </a:solidFill>
              </a:rPr>
              <a:t>Modo automático:</a:t>
            </a:r>
            <a:br>
              <a:rPr lang="en-US" sz="1600" u="none">
                <a:solidFill>
                  <a:srgbClr val="FFFF00"/>
                </a:solidFill>
              </a:rPr>
            </a:br>
            <a:r>
              <a:rPr lang="en-US" sz="1600" u="none"/>
              <a:t>Certas placas de CPU não requerem alterações no Setup para esta finalidade. Ao conectarmos uma placa AGP, o vídeo onbaord é automaticamente desativado. </a:t>
            </a:r>
          </a:p>
          <a:p>
            <a:endParaRPr lang="pt-BR" sz="1600" u="non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Interface de rede sem uso</a:t>
            </a:r>
          </a:p>
        </p:txBody>
      </p:sp>
      <p:sp>
        <p:nvSpPr>
          <p:cNvPr id="542723" name="Text Box 3"/>
          <p:cNvSpPr txBox="1">
            <a:spLocks noChangeArrowheads="1"/>
          </p:cNvSpPr>
          <p:nvPr/>
        </p:nvSpPr>
        <p:spPr bwMode="auto">
          <a:xfrm>
            <a:off x="239185" y="1079501"/>
            <a:ext cx="11425767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Muitas placas de CPU modernas possuem interface de rede onboard. Esta interface é de bom desempenho e de boa qualidade, mas se você mesmo assim decidir instalar uma placa de rede, é bom desativar a rede onboard, a menos que você realmente deseje trabalhar com as duas. </a:t>
            </a:r>
          </a:p>
          <a:p>
            <a:r>
              <a:rPr lang="en-US" sz="1600" u="none"/>
              <a:t>A desabilitação da placa de rede onbaord é feita pelo comando Peripheral Configuration ou Integrated Peripherals. Pode aparecer com nomes tais como:</a:t>
            </a:r>
          </a:p>
          <a:p>
            <a:r>
              <a:rPr lang="en-US" sz="1600" u="none">
                <a:solidFill>
                  <a:srgbClr val="FFFF00"/>
                </a:solidFill>
              </a:rPr>
              <a:t>Ethernet Controller</a:t>
            </a:r>
          </a:p>
          <a:p>
            <a:r>
              <a:rPr lang="en-US" sz="1600" u="none">
                <a:solidFill>
                  <a:srgbClr val="FFFF00"/>
                </a:solidFill>
              </a:rPr>
              <a:t>MAC Controller</a:t>
            </a:r>
          </a:p>
          <a:p>
            <a:r>
              <a:rPr lang="en-US" sz="1600" u="none">
                <a:solidFill>
                  <a:srgbClr val="FFFF00"/>
                </a:solidFill>
              </a:rPr>
              <a:t>Network Controller</a:t>
            </a:r>
          </a:p>
          <a:p>
            <a:endParaRPr lang="pt-BR" sz="1600" u="none">
              <a:solidFill>
                <a:srgbClr val="FFFF00"/>
              </a:solidFill>
            </a:endParaRPr>
          </a:p>
        </p:txBody>
      </p:sp>
      <p:pic>
        <p:nvPicPr>
          <p:cNvPr id="542728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Som gravado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3484" y="171450"/>
            <a:ext cx="406400" cy="304800"/>
          </a:xfrm>
          <a:prstGeom prst="rect">
            <a:avLst/>
          </a:prstGeom>
          <a:noFill/>
        </p:spPr>
      </p:pic>
      <p:pic>
        <p:nvPicPr>
          <p:cNvPr id="542729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2" name="Som gravado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7584" y="171450"/>
            <a:ext cx="40640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27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427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272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272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27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00" fill="hold"/>
                                        <p:tgtEl>
                                          <p:spTgt spid="5427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272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272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USB no Setup</a:t>
            </a:r>
          </a:p>
        </p:txBody>
      </p:sp>
      <p:sp>
        <p:nvSpPr>
          <p:cNvPr id="540675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3284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pt-BR" sz="1600" u="none"/>
              <a:t>As placas de CPU modernas possuem 2, 4, 6 ou 8 interfaces USB. Normalmente estão todas habilitadas, mas às vezes apenas algumas delas estão. Existe normalmente um comando para habilitá-las (USB Ports) no </a:t>
            </a:r>
            <a:r>
              <a:rPr lang="pt-BR" sz="1600" u="none">
                <a:solidFill>
                  <a:srgbClr val="FFFF00"/>
                </a:solidFill>
              </a:rPr>
              <a:t>Peripheral Configuration Setup</a:t>
            </a:r>
            <a:r>
              <a:rPr lang="pt-BR" sz="1600" u="none"/>
              <a:t>. </a:t>
            </a:r>
          </a:p>
          <a:p>
            <a:r>
              <a:rPr lang="pt-BR" sz="1600" u="none"/>
              <a:t>Existe ainda um comando muito importante que habilita o funcionamento do teclado USB e do mouse USB fora do Windows. É importante para que esses dispositivos funcionem, por exemplo, no modo MS-DOS e no próprio Setup. Alguns usuários têm o mau hábito de conectar e desconectar o teclado com o computador ligado. Isto pode ser feito com dispositivos USB, mas o teclado normal (PS/2 ou DIN) não permite esta operação. Isso pode queimar a interface de teclado da placa de CPU, o que seria um problema muito grave.</a:t>
            </a:r>
          </a:p>
          <a:p>
            <a:r>
              <a:rPr lang="pt-BR" sz="1600" u="none"/>
              <a:t>Quando por um acidente, a interface de teclado da placa de CPU queima, podemos passar a utilizar um teclado USB. Entretanto este teclado só funcionará se habilitarmos no CMOS Setup, o item </a:t>
            </a:r>
            <a:r>
              <a:rPr lang="pt-BR" sz="1600" u="none">
                <a:solidFill>
                  <a:srgbClr val="FFFF00"/>
                </a:solidFill>
              </a:rPr>
              <a:t>USB Legacy Support</a:t>
            </a:r>
            <a:r>
              <a:rPr lang="pt-BR" sz="1600" u="none"/>
              <a:t>. Não são casos comuns, mas existem relatos de várias placas de CPU que tiveram suas interfaces de teclado queimadas. Se o item USB Legacy Support estiver desabilitado, a placa de CPU não reconhecerá teclados USB. E não poderemos mais habilitar este item no Setup, pois o teclado ativado no momento (PS/2) estará inoperante. Habilite este item para não passar por este problema.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0" y="342529"/>
            <a:ext cx="1219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Monte a CPU no </a:t>
            </a:r>
            <a:r>
              <a:rPr kumimoji="0" lang="pt-BR" sz="2000" b="1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socket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da placa-mãe.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Você deve escolher a CPU correta para a placa-mãe escolhida, instalando-a de acordo com as instruções dadas. 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Tome o cuidado para não instalar a CPU de modo incorreto. Não apenas o computador não funcionará, mas fazê-lo pode gerar um curto-circuito e danificar a placa-mãe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55196b00ae44a" descr="Build a Personal Desktop Computer Step 2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0" y="1628800"/>
            <a:ext cx="11329259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Velocidade do processador</a:t>
            </a:r>
          </a:p>
        </p:txBody>
      </p:sp>
      <p:sp>
        <p:nvSpPr>
          <p:cNvPr id="498691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3284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b="1" u="none">
                <a:solidFill>
                  <a:srgbClr val="FFFF00"/>
                </a:solidFill>
              </a:rPr>
              <a:t>FSB de processadores AMD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Processadores AMD Athlon XP: FSB de 266, 333 ou 400 MHz</a:t>
            </a:r>
            <a:br>
              <a:rPr lang="en-US" sz="1600" u="none">
                <a:solidFill>
                  <a:srgbClr val="FFFF00"/>
                </a:solidFill>
              </a:rPr>
            </a:br>
            <a:r>
              <a:rPr lang="en-US" sz="1600" u="none"/>
              <a:t>Configurar no CMOS Setup como 133, 166 e 200 MHz, de acordo com o seu modelo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Processadores AMD Athlon e Duron: FSB de 200 ou 266 MHz</a:t>
            </a:r>
            <a:br>
              <a:rPr lang="en-US" sz="1600" u="none">
                <a:solidFill>
                  <a:srgbClr val="FFFF00"/>
                </a:solidFill>
              </a:rPr>
            </a:br>
            <a:r>
              <a:rPr lang="en-US" sz="1600" u="none"/>
              <a:t>Configurar no CMOS Setup como 100 ou 133 MHz, de acordo com o seu modelo</a:t>
            </a:r>
          </a:p>
          <a:p>
            <a:endParaRPr lang="en-US" sz="1600" b="1" u="none">
              <a:solidFill>
                <a:srgbClr val="FFFF00"/>
              </a:solidFill>
            </a:endParaRPr>
          </a:p>
          <a:p>
            <a:r>
              <a:rPr lang="en-US" sz="1600" b="1" u="none">
                <a:solidFill>
                  <a:srgbClr val="FFFF00"/>
                </a:solidFill>
              </a:rPr>
              <a:t>FSB de processadores Intel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Processadores Pentium 4: FSB de 400, 533 e 800 MHz</a:t>
            </a:r>
            <a:br>
              <a:rPr lang="en-US" sz="1600" u="none"/>
            </a:br>
            <a:r>
              <a:rPr lang="en-US" sz="1600" u="none"/>
              <a:t>Programar no CMOS Setup como 100, 133 e 200 MHz</a:t>
            </a:r>
          </a:p>
          <a:p>
            <a:r>
              <a:rPr lang="en-US" sz="1600" u="none">
                <a:solidFill>
                  <a:srgbClr val="FFFF00"/>
                </a:solidFill>
              </a:rPr>
              <a:t>Processadores Celeron (a partir de 1.7 GHz): FSB de 400 MHz</a:t>
            </a:r>
            <a:br>
              <a:rPr lang="en-US" sz="1600" u="none"/>
            </a:br>
            <a:r>
              <a:rPr lang="en-US" sz="1600" u="none"/>
              <a:t>Programar no CMOS Setup como 100 MHz</a:t>
            </a:r>
            <a:br>
              <a:rPr lang="en-US" sz="1600" u="none"/>
            </a:br>
            <a:r>
              <a:rPr lang="en-US" sz="1600" u="none"/>
              <a:t>Provavelmente serão lançadas versões do Celeron com FSB de 533 MHz, portanto a programação deve ser feita como 133 MHz no CMOS Setup. </a:t>
            </a:r>
            <a:endParaRPr lang="pt-BR" sz="1600" u="non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Velocidade das memórias</a:t>
            </a:r>
          </a:p>
        </p:txBody>
      </p:sp>
      <p:sp>
        <p:nvSpPr>
          <p:cNvPr id="499715" name="Text Box 3"/>
          <p:cNvSpPr txBox="1">
            <a:spLocks noChangeArrowheads="1"/>
          </p:cNvSpPr>
          <p:nvPr/>
        </p:nvSpPr>
        <p:spPr bwMode="auto">
          <a:xfrm>
            <a:off x="239184" y="1079501"/>
            <a:ext cx="113284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u="none"/>
              <a:t>Em muitos Setups é preciso indicar a velocidade das memórias. Muitas vezes esta indicação é automática, outras vezes é por jumpers. </a:t>
            </a:r>
          </a:p>
          <a:p>
            <a:r>
              <a:rPr lang="en-US" sz="1600" u="none"/>
              <a:t>As placas de CPU produzidas nos últimos anos (1997 em diante) possuem no Advanced Chipset Setup um comando que permite a identificação automática das memórias e suas velocidades. Este comando é normalmente chamado de Memory Timing ou DRAM Speed. Suas opções são:</a:t>
            </a:r>
          </a:p>
          <a:p>
            <a:r>
              <a:rPr lang="en-US" sz="1600" u="none">
                <a:solidFill>
                  <a:srgbClr val="FFFF00"/>
                </a:solidFill>
              </a:rPr>
              <a:t>Manual / SPD</a:t>
            </a:r>
          </a:p>
          <a:p>
            <a:r>
              <a:rPr lang="en-US" sz="1600" u="none"/>
              <a:t>Quando usamos a opção SPD, que por sinal faz parte da configuração de fábrica, o BIOS consulta um pequeno chip em cada módulo de memória chamado SPD (Serial Presence Detect), onde estão todas as informações para a correta identificação das memórias. Desta forma você não precisa se preocupar.</a:t>
            </a:r>
          </a:p>
          <a:p>
            <a:r>
              <a:rPr lang="en-US" sz="1600" u="none"/>
              <a:t>Eventualmente algum Setup pode ter comandos independentes para indicar a velocidade das memórias, sem usar as informaçõs do SPD. Podem existir opções como:</a:t>
            </a:r>
          </a:p>
          <a:p>
            <a:r>
              <a:rPr lang="en-US" sz="1600" u="none"/>
              <a:t>100 / 133/ 166 / Auto</a:t>
            </a:r>
          </a:p>
          <a:p>
            <a:r>
              <a:rPr lang="en-US" sz="1600" u="none"/>
              <a:t>Isto pode significar o uso de memórias DDR200, DDR266, DDR333 ou com detecção automática, via SPD. Recomendamos que seja usado em SPD.  </a:t>
            </a:r>
            <a:endParaRPr lang="pt-BR" sz="1600" u="non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B5C0CC-FA4C-41D1-8894-C50BEA167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2000" cy="685732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Upgrade - BIOS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sz="1400" dirty="0"/>
              <a:t>A BIOS fica armazenado em chips de memória flash, o uso deste tipo de memória, faz com que a BIOS possa ser atualizada;</a:t>
            </a:r>
          </a:p>
          <a:p>
            <a:r>
              <a:rPr lang="pt-BR" sz="1400" dirty="0"/>
              <a:t>Com o tempo, foram surgindo novas tecnologias, como por exemplo portas USB, barramento AGP, SCSI, </a:t>
            </a:r>
            <a:r>
              <a:rPr lang="pt-BR" sz="1400" dirty="0" err="1"/>
              <a:t>etc</a:t>
            </a:r>
            <a:r>
              <a:rPr lang="pt-BR" sz="1400" dirty="0"/>
              <a:t>;</a:t>
            </a:r>
          </a:p>
          <a:p>
            <a:r>
              <a:rPr lang="pt-BR" sz="1400" dirty="0"/>
              <a:t>A função do Upgrade da BIOS é justamente deixar o micro compatível com esses recursos.</a:t>
            </a:r>
          </a:p>
          <a:p>
            <a:r>
              <a:rPr lang="pt-BR" sz="1400" dirty="0"/>
              <a:t>É de extrema importância ter muito cuidado na hora de fazer o upgrade, além de ter certeza que aquele arquivo baixado é realmente para sua BIOS, do contrário isso também poderia causar perda irreversível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478D4D-FC49-42C5-B83F-76F067AC33DB}"/>
              </a:ext>
            </a:extLst>
          </p:cNvPr>
          <p:cNvSpPr/>
          <p:nvPr/>
        </p:nvSpPr>
        <p:spPr>
          <a:xfrm>
            <a:off x="1123949" y="709875"/>
            <a:ext cx="133351" cy="636062"/>
          </a:xfrm>
          <a:prstGeom prst="rect">
            <a:avLst/>
          </a:prstGeom>
          <a:solidFill>
            <a:srgbClr val="7CC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738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33" y="142875"/>
            <a:ext cx="10077451" cy="762000"/>
          </a:xfrm>
          <a:noFill/>
        </p:spPr>
        <p:txBody>
          <a:bodyPr anchor="t" anchorCtr="0"/>
          <a:lstStyle/>
          <a:p>
            <a:pPr algn="l"/>
            <a:r>
              <a:rPr lang="en-US" sz="3600" b="1">
                <a:solidFill>
                  <a:schemeClr val="tx1"/>
                </a:solidFill>
              </a:rPr>
              <a:t>Salvar e sair</a:t>
            </a:r>
          </a:p>
        </p:txBody>
      </p:sp>
      <p:sp>
        <p:nvSpPr>
          <p:cNvPr id="500739" name="Text Box 3"/>
          <p:cNvSpPr txBox="1">
            <a:spLocks noChangeArrowheads="1"/>
          </p:cNvSpPr>
          <p:nvPr/>
        </p:nvSpPr>
        <p:spPr bwMode="auto">
          <a:xfrm>
            <a:off x="239185" y="1079501"/>
            <a:ext cx="11425767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u="none"/>
              <a:t>Terminadas as alterações, use o comando </a:t>
            </a:r>
            <a:r>
              <a:rPr lang="en-US" u="none">
                <a:solidFill>
                  <a:srgbClr val="FFFF00"/>
                </a:solidFill>
              </a:rPr>
              <a:t>Save and Exit</a:t>
            </a:r>
            <a:r>
              <a:rPr lang="en-US" u="none"/>
              <a:t>. </a:t>
            </a:r>
          </a:p>
          <a:p>
            <a:r>
              <a:rPr lang="en-US" u="none"/>
              <a:t>Este comando pode estar no próprio menu principal do Setup, ou então no menu Exit. A maioria dos Setups permite que esta operação seja feita com o uso da tecla </a:t>
            </a:r>
            <a:r>
              <a:rPr lang="en-US" u="none">
                <a:solidFill>
                  <a:srgbClr val="FFFF00"/>
                </a:solidFill>
              </a:rPr>
              <a:t>F10</a:t>
            </a:r>
            <a:r>
              <a:rPr lang="en-US" u="none"/>
              <a:t>. </a:t>
            </a:r>
          </a:p>
          <a:p>
            <a:endParaRPr lang="en-US" u="none"/>
          </a:p>
          <a:p>
            <a:r>
              <a:rPr lang="en-US" u="none"/>
              <a:t>Terminado o Setup passamos para as próximas etapas que serão vistas nos capítulos seguintes:</a:t>
            </a:r>
          </a:p>
          <a:p>
            <a:pPr>
              <a:buFont typeface="Wingdings" pitchFamily="2" charset="2"/>
              <a:buChar char="Ø"/>
            </a:pPr>
            <a:r>
              <a:rPr lang="en-US" u="none"/>
              <a:t> Formatação do disco rígido</a:t>
            </a:r>
          </a:p>
          <a:p>
            <a:pPr>
              <a:buFont typeface="Wingdings" pitchFamily="2" charset="2"/>
              <a:buChar char="Ø"/>
            </a:pPr>
            <a:r>
              <a:rPr lang="en-US" u="none"/>
              <a:t> Instalação do sistema operacional</a:t>
            </a:r>
          </a:p>
          <a:p>
            <a:endParaRPr lang="pt-BR" u="non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5360" y="2420888"/>
            <a:ext cx="117133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Narrow" pitchFamily="34" charset="0"/>
              </a:rPr>
              <a:t>É difícil encontrar um usuário de Windows que nunca tenha se deparado com uma ‘tela azul da morte’,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expressão que vem do inglês </a:t>
            </a:r>
            <a:r>
              <a:rPr lang="pt-BR" sz="2800" i="1" dirty="0">
                <a:latin typeface="Arial Narrow" pitchFamily="34" charset="0"/>
              </a:rPr>
              <a:t>Blue Screen of Death </a:t>
            </a:r>
            <a:r>
              <a:rPr lang="pt-BR" sz="2800" dirty="0">
                <a:latin typeface="Arial Narrow" pitchFamily="34" charset="0"/>
              </a:rPr>
              <a:t>(BSOD). Geralmente levando o usuário ao desespero,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mas porque isso acontece?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Quais os motivos, soluções e como evitar o que isso possa acontecer no seu computador?</a:t>
            </a:r>
          </a:p>
        </p:txBody>
      </p:sp>
    </p:spTree>
    <p:extLst>
      <p:ext uri="{BB962C8B-B14F-4D97-AF65-F5344CB8AC3E}">
        <p14:creationId xmlns:p14="http://schemas.microsoft.com/office/powerpoint/2010/main" val="39612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5360" y="1844825"/>
            <a:ext cx="11713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latin typeface="Arial Narrow" pitchFamily="34" charset="0"/>
              </a:rPr>
              <a:t>Causas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</a:rPr>
              <a:t>A tela azul geralmente aparece quando existe algum problema de hardware, driver ou programa incompatível. Isso ocorre quando o sistema operacional é submetido a condições não previstas pelo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código. Por conta disso ele para de funcionar e trava o computador como um todo (a tela fica com tela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azul ou o computador reinicia automaticamente), exibindo umas linhas de informação que costumam dizer pouco ou quase nada para o usuário comum.</a:t>
            </a:r>
          </a:p>
        </p:txBody>
      </p:sp>
    </p:spTree>
    <p:extLst>
      <p:ext uri="{BB962C8B-B14F-4D97-AF65-F5344CB8AC3E}">
        <p14:creationId xmlns:p14="http://schemas.microsoft.com/office/powerpoint/2010/main" val="18333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5360" y="1556792"/>
            <a:ext cx="11713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latin typeface="Arial Narrow" pitchFamily="34" charset="0"/>
              </a:rPr>
              <a:t>Motivos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</a:rPr>
              <a:t>Os problemas de hardware que podem levar a uma tela azul são: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b="1" i="1" dirty="0">
                <a:latin typeface="Arial Narrow" pitchFamily="34" charset="0"/>
              </a:rPr>
              <a:t>Memória RAM</a:t>
            </a:r>
            <a:r>
              <a:rPr lang="pt-BR" sz="2800" dirty="0">
                <a:latin typeface="Arial Narrow" pitchFamily="34" charset="0"/>
              </a:rPr>
              <a:t>: mal encaixadas, mau contato ou avariadas.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b="1" i="1" dirty="0">
                <a:latin typeface="Arial Narrow" pitchFamily="34" charset="0"/>
              </a:rPr>
              <a:t>Disco Rígido</a:t>
            </a:r>
            <a:r>
              <a:rPr lang="pt-BR" sz="2800" dirty="0">
                <a:latin typeface="Arial Narrow" pitchFamily="34" charset="0"/>
              </a:rPr>
              <a:t>: com vários blocos defeituosos ou cabo de dados avariado. No caso do HD recomenda-se que se faça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um backup completo de seus dados os mais rápido possível.</a:t>
            </a:r>
          </a:p>
        </p:txBody>
      </p:sp>
    </p:spTree>
    <p:extLst>
      <p:ext uri="{BB962C8B-B14F-4D97-AF65-F5344CB8AC3E}">
        <p14:creationId xmlns:p14="http://schemas.microsoft.com/office/powerpoint/2010/main" val="344597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5360" y="1556792"/>
            <a:ext cx="11713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latin typeface="Arial Narrow" pitchFamily="34" charset="0"/>
              </a:rPr>
              <a:t>Motivos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</a:rPr>
              <a:t>Quanto aos problemas de drivers e programas, podemos citar: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b="1" i="1" dirty="0">
                <a:latin typeface="Arial Narrow" pitchFamily="34" charset="0"/>
              </a:rPr>
              <a:t>Driver de vídeo</a:t>
            </a:r>
            <a:r>
              <a:rPr lang="pt-BR" sz="2800" dirty="0">
                <a:latin typeface="Arial Narrow" pitchFamily="34" charset="0"/>
              </a:rPr>
              <a:t>: com problemas, algum driver com uma versão que o sistema não suporta, mesmo no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gerenciador de dispositivos apontando que esta tudo instalado e sem conflitos, alguns programas que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gerem erros nos arquivos do Windows, principalmente nos de inicialização.</a:t>
            </a:r>
          </a:p>
        </p:txBody>
      </p:sp>
    </p:spTree>
    <p:extLst>
      <p:ext uri="{BB962C8B-B14F-4D97-AF65-F5344CB8AC3E}">
        <p14:creationId xmlns:p14="http://schemas.microsoft.com/office/powerpoint/2010/main" val="6022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3339" y="1859799"/>
            <a:ext cx="119053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latin typeface="Arial Narrow" pitchFamily="34" charset="0"/>
              </a:rPr>
              <a:t>Soluções</a:t>
            </a:r>
            <a:r>
              <a:rPr lang="pt-BR" sz="2800" dirty="0">
                <a:latin typeface="Arial Narrow" pitchFamily="34" charset="0"/>
              </a:rPr>
              <a:t>: 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</a:rPr>
              <a:t>Tente lembrar o que mudou no seu computador momentos antes de a tela azul surgir. Algum hardware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novo foi adicionado (memória, HD, placa de vídeo)? Atualizou um driver pouco antes de o problema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começar?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Fez a instalação de algum novo aplicativo?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3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9349" y="1844825"/>
            <a:ext cx="116172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Narrow" pitchFamily="34" charset="0"/>
              </a:rPr>
              <a:t>Dicas que podem ajudar você a identificar e corrigir as causas da BSOD, evitando que ela volte a ser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exibida.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marL="457200" indent="-457200" algn="ctr">
              <a:buFont typeface="Arial" pitchFamily="34" charset="0"/>
              <a:buChar char="•"/>
            </a:pPr>
            <a:r>
              <a:rPr lang="pt-BR" sz="2800" b="1" i="1" dirty="0">
                <a:latin typeface="Arial Narrow" pitchFamily="34" charset="0"/>
              </a:rPr>
              <a:t>Driver</a:t>
            </a:r>
            <a:r>
              <a:rPr lang="pt-BR" sz="2800" dirty="0">
                <a:latin typeface="Arial Narrow" pitchFamily="34" charset="0"/>
              </a:rPr>
              <a:t>: Caso tenha atualizado algum driver, procure restaurá-lo para a última versão funcional que você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tinha dele. 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Acesse o gerenciador de dispositivos. Clique duas vezes no dispositivo em questão e vá até a aba Driver.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Então, clique no botão Reverter Drive.</a:t>
            </a:r>
          </a:p>
        </p:txBody>
      </p:sp>
    </p:spTree>
    <p:extLst>
      <p:ext uri="{BB962C8B-B14F-4D97-AF65-F5344CB8AC3E}">
        <p14:creationId xmlns:p14="http://schemas.microsoft.com/office/powerpoint/2010/main" val="148683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2735628" y="1"/>
            <a:ext cx="5068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Conecte o cooler da CPU à placa-mãe.</a:t>
            </a:r>
            <a:r>
              <a:rPr kumimoji="0" lang="pt-BR" sz="24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e83b" descr="Build a Personal Desktop Computer Step 3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0" y="692696"/>
            <a:ext cx="1123324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3339" y="1844825"/>
            <a:ext cx="11809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rial Narrow" pitchFamily="34" charset="0"/>
              </a:rPr>
              <a:t>Hardware</a:t>
            </a:r>
            <a:r>
              <a:rPr lang="pt-BR" sz="2800" dirty="0">
                <a:latin typeface="Arial Narrow" pitchFamily="34" charset="0"/>
              </a:rPr>
              <a:t>: Uma das causas mais comuns da exibição da tela azul surge após a instalação de um novo dispositivo ao PC para o qual o sistema operacional não possui driver adequado. Em situações como essa, instalar uma versão mais recente do driver costuma dar fim ao problema. Cheque o site do fabricante do hardware para ver se há uma atualização disponível para o equipamento em questão ou se não existe alguma dica de como contornar esse tipo de problema.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Lembre-se que outros usuários podem ter passado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por situação semelhante.</a:t>
            </a:r>
            <a:endParaRPr lang="pt-BR" sz="2800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9349" y="1844824"/>
            <a:ext cx="116172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rial Narrow" pitchFamily="34" charset="0"/>
              </a:rPr>
              <a:t>Memória</a:t>
            </a:r>
            <a:r>
              <a:rPr lang="pt-BR" sz="2800" dirty="0">
                <a:latin typeface="Arial Narrow" pitchFamily="34" charset="0"/>
              </a:rPr>
              <a:t>: um pente de memória RAM também é uma causa em potencial de panes. Caso suspeite que a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memória possa ser a vilã dessa história, sugiro que baixe e use o programa gratuito </a:t>
            </a:r>
            <a:r>
              <a:rPr lang="pt-BR" sz="2800" b="1" i="1" dirty="0">
                <a:latin typeface="Arial Narrow" pitchFamily="34" charset="0"/>
              </a:rPr>
              <a:t>Memtest86+</a:t>
            </a:r>
            <a:r>
              <a:rPr lang="pt-BR" sz="2800" dirty="0">
                <a:latin typeface="Arial Narrow" pitchFamily="34" charset="0"/>
              </a:rPr>
              <a:t>.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b="1" i="1" dirty="0">
                <a:latin typeface="Arial Narrow" pitchFamily="34" charset="0"/>
              </a:rPr>
              <a:t>Conexões</a:t>
            </a:r>
            <a:r>
              <a:rPr lang="pt-BR" sz="2800" dirty="0">
                <a:latin typeface="Arial Narrow" pitchFamily="34" charset="0"/>
              </a:rPr>
              <a:t>: confira se as conexões internas estão encaixadas. E não se espante se encontrar um volume de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poeira enorme  –  aproveite para limpar o PC por dentro  –  mas faça isso com o equipamento desligado e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desconectado da tomada e com cuidado para não danificar nenhum componente.</a:t>
            </a:r>
            <a:endParaRPr lang="pt-BR" sz="2800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0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5621" y="1988841"/>
            <a:ext cx="11809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rial Narrow" pitchFamily="34" charset="0"/>
              </a:rPr>
              <a:t>Registro</a:t>
            </a:r>
            <a:r>
              <a:rPr lang="pt-BR" sz="2800" dirty="0">
                <a:latin typeface="Arial Narrow" pitchFamily="34" charset="0"/>
              </a:rPr>
              <a:t>: Como quase todos os outros grandes problemas do Windows, a culpa pode estar não em seu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hardware, mas no Registro.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Utilize o Restauração de Sistema para retornar para a situação em que estava antes de o problema começar.</a:t>
            </a:r>
            <a:endParaRPr lang="pt-BR" sz="2800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3339" y="1556792"/>
            <a:ext cx="118093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rial Narrow" pitchFamily="34" charset="0"/>
              </a:rPr>
              <a:t>Identificando a tela azul</a:t>
            </a:r>
          </a:p>
          <a:p>
            <a:pPr algn="ctr"/>
            <a:endParaRPr lang="pt-BR" sz="2800" dirty="0">
              <a:latin typeface="Arial Narrow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</a:rPr>
              <a:t>Em alguns casos será necessário identificar a tela azul para saber qual a solução que deverá ser tomada,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geralmente quando ela ocorre, o computador reinicia e não nos da a possibilidade de ler o que esta escrito.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Para fazer com que a  tela azul fique na tela quando aparecer, ao iniciar o computador fique pressionando </a:t>
            </a:r>
          </a:p>
          <a:p>
            <a:pPr algn="ctr"/>
            <a:r>
              <a:rPr lang="pt-BR" sz="2800" dirty="0">
                <a:latin typeface="Arial Narrow" pitchFamily="34" charset="0"/>
              </a:rPr>
              <a:t>a tecla </a:t>
            </a:r>
            <a:r>
              <a:rPr lang="pt-BR" sz="2800" i="1" dirty="0">
                <a:latin typeface="Arial Narrow" pitchFamily="34" charset="0"/>
              </a:rPr>
              <a:t>F8</a:t>
            </a:r>
            <a:r>
              <a:rPr lang="pt-BR" sz="2800" dirty="0">
                <a:latin typeface="Arial Narrow" pitchFamily="34" charset="0"/>
              </a:rPr>
              <a:t> e pressione a tecla </a:t>
            </a:r>
            <a:r>
              <a:rPr lang="pt-BR" sz="2800" i="1" dirty="0">
                <a:latin typeface="Arial Narrow" pitchFamily="34" charset="0"/>
              </a:rPr>
              <a:t>Enter</a:t>
            </a:r>
            <a:r>
              <a:rPr lang="pt-BR" sz="2800" dirty="0">
                <a:latin typeface="Arial Narrow" pitchFamily="34" charset="0"/>
              </a:rPr>
              <a:t> na opção “</a:t>
            </a:r>
            <a:r>
              <a:rPr lang="pt-BR" sz="2800" b="1" i="1" dirty="0">
                <a:latin typeface="Arial Narrow" pitchFamily="34" charset="0"/>
              </a:rPr>
              <a:t>Desativar reinicialização automática do sistema quando </a:t>
            </a:r>
          </a:p>
          <a:p>
            <a:pPr algn="ctr"/>
            <a:r>
              <a:rPr lang="pt-BR" sz="2800" b="1" i="1" dirty="0">
                <a:latin typeface="Arial Narrow" pitchFamily="34" charset="0"/>
              </a:rPr>
              <a:t>houver falha</a:t>
            </a:r>
            <a:r>
              <a:rPr lang="pt-BR" sz="2800" dirty="0">
                <a:latin typeface="Arial Narrow" pitchFamily="34" charset="0"/>
              </a:rPr>
              <a:t>”, com isso a tela azul ficará na tela, possibilitando a sua identificação. </a:t>
            </a:r>
            <a:endParaRPr lang="pt-BR" sz="2800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9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3339" y="1844825"/>
            <a:ext cx="119053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latin typeface="Arial Narrow" pitchFamily="34" charset="0"/>
                <a:cs typeface="Arial" pitchFamily="34" charset="0"/>
              </a:rPr>
              <a:t>Exercícios de Pesquisa</a:t>
            </a:r>
          </a:p>
          <a:p>
            <a:pPr algn="ctr"/>
            <a:endParaRPr lang="pt-BR" sz="2800" b="1" i="1" dirty="0">
              <a:latin typeface="Arial Narrow" pitchFamily="34" charset="0"/>
              <a:cs typeface="Arial" pitchFamily="34" charset="0"/>
            </a:endParaRPr>
          </a:p>
          <a:p>
            <a:pPr algn="ctr"/>
            <a:endParaRPr lang="pt-BR" sz="2800" b="1" i="1" dirty="0">
              <a:latin typeface="Arial Narrow" pitchFamily="34" charset="0"/>
              <a:cs typeface="Arial" pitchFamily="34" charset="0"/>
            </a:endParaRPr>
          </a:p>
          <a:p>
            <a:pPr algn="ctr"/>
            <a:r>
              <a:rPr lang="pt-BR" sz="2800" dirty="0">
                <a:latin typeface="Arial Narrow" pitchFamily="34" charset="0"/>
                <a:cs typeface="Arial" pitchFamily="34" charset="0"/>
              </a:rPr>
              <a:t>Pesquisando no Google, encontre o problema da tela azul, e resolva de maneira adequada.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16" y="4322360"/>
            <a:ext cx="6570769" cy="2298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38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5" y="1616158"/>
            <a:ext cx="9872811" cy="4988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0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1859983"/>
            <a:ext cx="8448939" cy="4641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58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617390"/>
            <a:ext cx="8640960" cy="4860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02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1833414"/>
            <a:ext cx="9901448" cy="4641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014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27381" y="404665"/>
            <a:ext cx="11329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Antes de Começarmos nossa Manutenção no PC, temos que ter algumas ferramentas aqui vai uma lista das ferramentas necessárias para este feito.                                                                                      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59" y="3212977"/>
            <a:ext cx="3969303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0" y="270521"/>
            <a:ext cx="1219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Anexe os módulos da memória RAM aos </a:t>
            </a:r>
            <a:r>
              <a:rPr kumimoji="0" lang="pt-BR" sz="2000" b="1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slots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correspondentes.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A placa-mãe deve ter colunas de </a:t>
            </a:r>
            <a:r>
              <a:rPr kumimoji="0" lang="pt-BR" sz="2000" b="0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slots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com 2 ou 3 seções que variam em comprimento. Assegure-se de que os pinos das placas RAM se alinhem aos do conector da placa-mãe. 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Não misture os </a:t>
            </a:r>
            <a:r>
              <a:rPr kumimoji="0" lang="pt-BR" sz="2000" b="1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slots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para memória RAM com os </a:t>
            </a:r>
            <a:r>
              <a:rPr kumimoji="0" lang="pt-BR" sz="2000" b="1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slots</a:t>
            </a: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PCI. Os últimos são, em geral, mais largos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ec1e" descr="Build a Personal Desktop Computer Step 4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0" y="1700809"/>
            <a:ext cx="11233248" cy="4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35360" y="404664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Chave de Fenda e Phillips                          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9" y="125388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35360" y="404664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Parafusos e Acessórios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556792"/>
            <a:ext cx="2582579" cy="12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26" y="4221089"/>
            <a:ext cx="3573175" cy="1082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556793"/>
            <a:ext cx="2696744" cy="1728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665659"/>
            <a:ext cx="3337179" cy="1714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-13156" y="3018692"/>
            <a:ext cx="44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Espaçadores plásticos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-13156" y="5733256"/>
            <a:ext cx="44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Espaçadores de metal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56696" y="3235465"/>
            <a:ext cx="44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Tampas traseiras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37581" y="5640924"/>
            <a:ext cx="763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parafusos são divididos em duas categorias: </a:t>
            </a:r>
          </a:p>
          <a:p>
            <a:pPr algn="ctr"/>
            <a:r>
              <a:rPr lang="pt-BR" dirty="0"/>
              <a:t>Rosca fina  (1) e Rosca grossa (2)</a:t>
            </a:r>
          </a:p>
        </p:txBody>
      </p:sp>
    </p:spTree>
    <p:extLst>
      <p:ext uri="{BB962C8B-B14F-4D97-AF65-F5344CB8AC3E}">
        <p14:creationId xmlns:p14="http://schemas.microsoft.com/office/powerpoint/2010/main" val="2448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35360" y="404664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Alicate Comum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3" y="1628800"/>
            <a:ext cx="7957916" cy="44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35360" y="404664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Alicate de Bico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83" y="1196752"/>
            <a:ext cx="6492213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Pulseira Anti-estatíca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8" y="1166812"/>
            <a:ext cx="7576661" cy="49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Teste de Rede Elétrica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38" y="1412776"/>
            <a:ext cx="6074429" cy="45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Multímetro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64" y="1484785"/>
            <a:ext cx="6922469" cy="43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Clipes de Papel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51" y="1916832"/>
            <a:ext cx="5059895" cy="28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Fita Isolante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340768"/>
            <a:ext cx="601216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Pincel de Seda</a:t>
            </a:r>
          </a:p>
        </p:txBody>
      </p:sp>
      <p:pic>
        <p:nvPicPr>
          <p:cNvPr id="1026" name="Picture 2" descr="C:\Users\usuario\Pictures\pincel-anti-estatico-145mm-esd-hk-219-hikar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9670" y="1524000"/>
            <a:ext cx="5952661" cy="3921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46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0" y="116632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Abra o gabinete e monte uma fonte de energia compatível com o tipo M-ATX.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Assegure-se de conectar todas as conexões aos drives e à placa-mãe. 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f003" descr="Build a Personal Desktop Computer Step 5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0" y="1030922"/>
            <a:ext cx="11329259" cy="556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Flanela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56" y="1268760"/>
            <a:ext cx="8275285" cy="46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Borracha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94"/>
          <a:stretch/>
        </p:blipFill>
        <p:spPr>
          <a:xfrm>
            <a:off x="3502416" y="1651379"/>
            <a:ext cx="5167965" cy="38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Álcool Isopropilico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49" y="1196752"/>
            <a:ext cx="6498299" cy="48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Lixa de Unha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69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Pasta Térmica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99" y="1484784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Ferro de Solda com Base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91" y="1340769"/>
            <a:ext cx="8528123" cy="42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Sugador de Solda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5" y="1196752"/>
            <a:ext cx="668423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7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Solda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66" y="1988840"/>
            <a:ext cx="8994373" cy="31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Alicate de Climpagem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2" y="1196752"/>
            <a:ext cx="6690320" cy="50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Testador de Cabos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78" y="1484785"/>
            <a:ext cx="7431949" cy="44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188640"/>
            <a:ext cx="119526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Anexe a lâmina traseira da placa-mãe ao gabinete e confira as posições de montagem.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As instruções da placa-mãe devem definir sua posição. 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f3ea" descr="Build a Personal Desktop Computer Step 6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67" y="1628801"/>
            <a:ext cx="8511540" cy="4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Conectores de Cabos RJ-11 e RJ-45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2564904"/>
            <a:ext cx="3617979" cy="271348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1412776"/>
            <a:ext cx="4986469" cy="37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Cabos e Adaptadores de Força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376844"/>
            <a:ext cx="3168352" cy="23762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994878"/>
            <a:ext cx="4668011" cy="35010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74" y="3645024"/>
            <a:ext cx="3072341" cy="23042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3499461"/>
            <a:ext cx="3460509" cy="25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Baterias e Jumpers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1" y="1966913"/>
            <a:ext cx="3898900" cy="29241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204864"/>
            <a:ext cx="5181600" cy="3529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76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HDs e Memorias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888038"/>
            <a:ext cx="6944661" cy="34723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4" y="1649423"/>
            <a:ext cx="4866900" cy="32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09123" y="387820"/>
            <a:ext cx="11329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Cds</a:t>
            </a:r>
            <a:r>
              <a:rPr lang="pt-BR" sz="3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Segoe UI Light" pitchFamily="34" charset="0"/>
                <a:cs typeface="Times New Roman" pitchFamily="18" charset="0"/>
              </a:rPr>
              <a:t> e DVDs de Instalação e de Programas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60" y="2211626"/>
            <a:ext cx="4652235" cy="34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2063553" y="0"/>
            <a:ext cx="57908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Posicione adequadamente a placa-mãe no gabinete.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f7d4" descr="Build a Personal Desktop Computer Step 7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510" y="1340769"/>
            <a:ext cx="8511540" cy="4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137537"/>
            <a:ext cx="1219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Monte o disco rígido e conecte-o à fonte de energia e à placa-mãe.</a:t>
            </a:r>
            <a:r>
              <a:rPr kumimoji="0" lang="pt-BR" sz="20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Deve haver conexões separadas para a fonte e a placa-mãe. No caso de discos rígidos SATA, é preciso remover o </a:t>
            </a:r>
            <a:r>
              <a:rPr kumimoji="0" lang="pt-BR" sz="2000" b="0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jumper</a:t>
            </a:r>
            <a:r>
              <a:rPr kumimoji="0" lang="pt-BR" sz="12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55196b00afbc3" descr="Build a Personal Desktop Computer Step 8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489" y="1844825"/>
            <a:ext cx="8511540" cy="4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</TotalTime>
  <Words>3897</Words>
  <Application>Microsoft Office PowerPoint</Application>
  <PresentationFormat>Widescreen</PresentationFormat>
  <Paragraphs>231</Paragraphs>
  <Slides>75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5" baseType="lpstr">
      <vt:lpstr>Aharoni</vt:lpstr>
      <vt:lpstr>Arial</vt:lpstr>
      <vt:lpstr>Arial Narrow</vt:lpstr>
      <vt:lpstr>Bodoni MT Black</vt:lpstr>
      <vt:lpstr>Calibri</vt:lpstr>
      <vt:lpstr>Calibri Light</vt:lpstr>
      <vt:lpstr>Segoe UI Light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FUNCIONAMENTO COMPUTADOR A NÍVEL DE SOFTWARE E HARDWARE</vt:lpstr>
      <vt:lpstr>Apresentação do PowerPoint</vt:lpstr>
      <vt:lpstr>Apresentação do PowerPoint</vt:lpstr>
      <vt:lpstr>Setup básico</vt:lpstr>
      <vt:lpstr>Ativando o Setup</vt:lpstr>
      <vt:lpstr>Exemplo de Setup</vt:lpstr>
      <vt:lpstr>Award e AMI</vt:lpstr>
      <vt:lpstr>As seções do Setup</vt:lpstr>
      <vt:lpstr>Carregando valores de fábrica</vt:lpstr>
      <vt:lpstr>Carregando valores de fábrica</vt:lpstr>
      <vt:lpstr>Acertando o relógio</vt:lpstr>
      <vt:lpstr>Acertando o relógio</vt:lpstr>
      <vt:lpstr>Unidades de CD e DVD IDE</vt:lpstr>
      <vt:lpstr>Seqüência de boot</vt:lpstr>
      <vt:lpstr>Interfaces onboard sem uso</vt:lpstr>
      <vt:lpstr>Desativando o vídeo onbaord</vt:lpstr>
      <vt:lpstr>Desativando o vídeo onboard</vt:lpstr>
      <vt:lpstr>Interface de rede sem uso</vt:lpstr>
      <vt:lpstr>USB no Setup</vt:lpstr>
      <vt:lpstr>Velocidade do processador</vt:lpstr>
      <vt:lpstr>Velocidade das memórias</vt:lpstr>
      <vt:lpstr>Upgrade - BIOS</vt:lpstr>
      <vt:lpstr>Salvar e sair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55</cp:revision>
  <dcterms:created xsi:type="dcterms:W3CDTF">2021-01-29T11:30:57Z</dcterms:created>
  <dcterms:modified xsi:type="dcterms:W3CDTF">2022-03-30T14:29:25Z</dcterms:modified>
</cp:coreProperties>
</file>